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89" r:id="rId6"/>
    <p:sldId id="291" r:id="rId7"/>
    <p:sldId id="262" r:id="rId8"/>
    <p:sldId id="268" r:id="rId9"/>
    <p:sldId id="286" r:id="rId10"/>
    <p:sldId id="279" r:id="rId11"/>
    <p:sldId id="276" r:id="rId12"/>
    <p:sldId id="280" r:id="rId13"/>
    <p:sldId id="293" r:id="rId14"/>
    <p:sldId id="294" r:id="rId15"/>
    <p:sldId id="292" r:id="rId16"/>
    <p:sldId id="296" r:id="rId17"/>
    <p:sldId id="281" r:id="rId18"/>
    <p:sldId id="283" r:id="rId19"/>
    <p:sldId id="282" r:id="rId20"/>
    <p:sldId id="266" r:id="rId21"/>
    <p:sldId id="267" r:id="rId22"/>
    <p:sldId id="263" r:id="rId23"/>
    <p:sldId id="298" r:id="rId24"/>
    <p:sldId id="299" r:id="rId25"/>
    <p:sldId id="269" r:id="rId26"/>
    <p:sldId id="272" r:id="rId27"/>
    <p:sldId id="275" r:id="rId28"/>
    <p:sldId id="284" r:id="rId29"/>
    <p:sldId id="285" r:id="rId30"/>
    <p:sldId id="261" r:id="rId31"/>
    <p:sldId id="287" r:id="rId32"/>
    <p:sldId id="288" r:id="rId33"/>
    <p:sldId id="290" r:id="rId34"/>
    <p:sldId id="295" r:id="rId35"/>
    <p:sldId id="271" r:id="rId36"/>
    <p:sldId id="274" r:id="rId3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F17"/>
    <a:srgbClr val="175C8F"/>
    <a:srgbClr val="70AD47"/>
    <a:srgbClr val="97CDE5"/>
    <a:srgbClr val="3EA1CE"/>
    <a:srgbClr val="0099CC"/>
    <a:srgbClr val="81C2DF"/>
    <a:srgbClr val="FFFF99"/>
    <a:srgbClr val="0099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66"/>
      </p:cViewPr>
      <p:guideLst>
        <p:guide orient="horz" pos="3552"/>
        <p:guide pos="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bannerfp2\files\22097-00\Reports\Cost%20Estimates\Regionalization-O&amp;M%20Cos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annerfp2\files\22097-00\Reports\Cost%20Estimates\Regionalization-O&amp;M%20Cos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annerfp2\files\22097-00\Reports\Cost%20Estimates\Regionalization-O&amp;M%20Cos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annerfp2\files\22097-00\Reports\Cost%20Estimates\Regionalization-O&amp;M%20Cos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bannerfp2\files\22097-00\Reports\Cost%20Estimates\Regionalization-O&amp;M%20Cos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nnerfp2\files\22097-00\Reports\Cost%20Estimates\Regionalization-O&amp;M%20Cos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nnerfp2\files\22097-00\Reports\Cost%20Estimates\Regionalization-O&amp;M%20Cost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bannerfp2\files\22097-00\Reports\Cost%20Estimates\Regionalization-O&amp;M%20Cos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&amp; per Gal Cost'!$D$65</c:f>
              <c:strCache>
                <c:ptCount val="1"/>
                <c:pt idx="0">
                  <c:v>SBR Phase I&amp;II</c:v>
                </c:pt>
              </c:strCache>
            </c:strRef>
          </c:tx>
          <c:invertIfNegative val="0"/>
          <c:cat>
            <c:strRef>
              <c:f>'Summary &amp; per Gal Cost'!$C$66:$C$68</c:f>
              <c:strCache>
                <c:ptCount val="3"/>
                <c:pt idx="0">
                  <c:v>Harrisburg</c:v>
                </c:pt>
                <c:pt idx="1">
                  <c:v>Tea</c:v>
                </c:pt>
                <c:pt idx="2">
                  <c:v>Worthing</c:v>
                </c:pt>
              </c:strCache>
            </c:strRef>
          </c:cat>
          <c:val>
            <c:numRef>
              <c:f>'Summary &amp; per Gal Cost'!$D$66:$D$68</c:f>
              <c:numCache>
                <c:formatCode>_("$"* #,##0_);_("$"* \(#,##0\);_("$"* "-"??_);_(@_)</c:formatCode>
                <c:ptCount val="3"/>
                <c:pt idx="0">
                  <c:v>15562546.22483463</c:v>
                </c:pt>
                <c:pt idx="1">
                  <c:v>19102234.435326047</c:v>
                </c:pt>
                <c:pt idx="2">
                  <c:v>3167002.5403354345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95-41DF-AE83-D89E4A948B3B}"/>
            </c:ext>
          </c:extLst>
        </c:ser>
        <c:ser>
          <c:idx val="1"/>
          <c:order val="1"/>
          <c:tx>
            <c:strRef>
              <c:f>'Summary &amp; per Gal Cost'!$E$65</c:f>
              <c:strCache>
                <c:ptCount val="1"/>
                <c:pt idx="0">
                  <c:v>SBR - No Phasing</c:v>
                </c:pt>
              </c:strCache>
            </c:strRef>
          </c:tx>
          <c:invertIfNegative val="0"/>
          <c:cat>
            <c:strRef>
              <c:f>'Summary &amp; per Gal Cost'!$C$66:$C$68</c:f>
              <c:strCache>
                <c:ptCount val="3"/>
                <c:pt idx="0">
                  <c:v>Harrisburg</c:v>
                </c:pt>
                <c:pt idx="1">
                  <c:v>Tea</c:v>
                </c:pt>
                <c:pt idx="2">
                  <c:v>Worthing</c:v>
                </c:pt>
              </c:strCache>
            </c:strRef>
          </c:cat>
          <c:val>
            <c:numRef>
              <c:f>'Summary &amp; per Gal Cost'!$E$66:$E$68</c:f>
              <c:numCache>
                <c:formatCode>_("$"* #,##0_);_("$"* \(#,##0\);_("$"* "-"??_);_(@_)</c:formatCode>
                <c:ptCount val="3"/>
                <c:pt idx="0">
                  <c:v>15788205.954513054</c:v>
                </c:pt>
                <c:pt idx="1">
                  <c:v>19379220.28305646</c:v>
                </c:pt>
                <c:pt idx="2">
                  <c:v>3212924.6488913288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95-41DF-AE83-D89E4A948B3B}"/>
            </c:ext>
          </c:extLst>
        </c:ser>
        <c:ser>
          <c:idx val="2"/>
          <c:order val="2"/>
          <c:tx>
            <c:strRef>
              <c:f>'Summary &amp; per Gal Cost'!$F$65</c:f>
              <c:strCache>
                <c:ptCount val="1"/>
                <c:pt idx="0">
                  <c:v>Activated Sludge - Phase I&amp;II</c:v>
                </c:pt>
              </c:strCache>
            </c:strRef>
          </c:tx>
          <c:invertIfNegative val="0"/>
          <c:cat>
            <c:strRef>
              <c:f>'Summary &amp; per Gal Cost'!$C$66:$C$68</c:f>
              <c:strCache>
                <c:ptCount val="3"/>
                <c:pt idx="0">
                  <c:v>Harrisburg</c:v>
                </c:pt>
                <c:pt idx="1">
                  <c:v>Tea</c:v>
                </c:pt>
                <c:pt idx="2">
                  <c:v>Worthing</c:v>
                </c:pt>
              </c:strCache>
            </c:strRef>
          </c:cat>
          <c:val>
            <c:numRef>
              <c:f>'Summary &amp; per Gal Cost'!$F$66:$F$68</c:f>
              <c:numCache>
                <c:formatCode>_("$"* #,##0_);_("$"* \(#,##0\);_("$"* "-"??_);_(@_)</c:formatCode>
                <c:ptCount val="3"/>
                <c:pt idx="0">
                  <c:v>20827069.903915551</c:v>
                </c:pt>
                <c:pt idx="1">
                  <c:v>25564169.651791405</c:v>
                </c:pt>
                <c:pt idx="2">
                  <c:v>4238341.3575464012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95-41DF-AE83-D89E4A948B3B}"/>
            </c:ext>
          </c:extLst>
        </c:ser>
        <c:ser>
          <c:idx val="3"/>
          <c:order val="3"/>
          <c:tx>
            <c:strRef>
              <c:f>'Summary &amp; per Gal Cost'!$G$65</c:f>
              <c:strCache>
                <c:ptCount val="1"/>
                <c:pt idx="0">
                  <c:v>Activated Sludge - No Phasing</c:v>
                </c:pt>
              </c:strCache>
            </c:strRef>
          </c:tx>
          <c:invertIfNegative val="0"/>
          <c:cat>
            <c:strRef>
              <c:f>'Summary &amp; per Gal Cost'!$C$66:$C$68</c:f>
              <c:strCache>
                <c:ptCount val="3"/>
                <c:pt idx="0">
                  <c:v>Harrisburg</c:v>
                </c:pt>
                <c:pt idx="1">
                  <c:v>Tea</c:v>
                </c:pt>
                <c:pt idx="2">
                  <c:v>Worthing</c:v>
                </c:pt>
              </c:strCache>
            </c:strRef>
          </c:cat>
          <c:val>
            <c:numRef>
              <c:f>'Summary &amp; per Gal Cost'!$G$66:$G$68</c:f>
              <c:numCache>
                <c:formatCode>_("$"* #,##0_);_("$"* \(#,##0\);_("$"* "-"??_);_(@_)</c:formatCode>
                <c:ptCount val="3"/>
                <c:pt idx="0">
                  <c:v>18824697.777289513</c:v>
                </c:pt>
                <c:pt idx="1">
                  <c:v>23106359.648404293</c:v>
                </c:pt>
                <c:pt idx="2">
                  <c:v>3830855.4924376588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95-41DF-AE83-D89E4A948B3B}"/>
            </c:ext>
          </c:extLst>
        </c:ser>
        <c:ser>
          <c:idx val="4"/>
          <c:order val="4"/>
          <c:tx>
            <c:strRef>
              <c:f>'Summary &amp; per Gal Cost'!$H$65</c:f>
              <c:strCache>
                <c:ptCount val="1"/>
                <c:pt idx="0">
                  <c:v>Recommended Alternative from Community's Study</c:v>
                </c:pt>
              </c:strCache>
            </c:strRef>
          </c:tx>
          <c:invertIfNegative val="0"/>
          <c:cat>
            <c:strRef>
              <c:f>'Summary &amp; per Gal Cost'!$C$66:$C$68</c:f>
              <c:strCache>
                <c:ptCount val="3"/>
                <c:pt idx="0">
                  <c:v>Harrisburg</c:v>
                </c:pt>
                <c:pt idx="1">
                  <c:v>Tea</c:v>
                </c:pt>
                <c:pt idx="2">
                  <c:v>Worthing</c:v>
                </c:pt>
              </c:strCache>
            </c:strRef>
          </c:cat>
          <c:val>
            <c:numRef>
              <c:f>'Summary &amp; per Gal Cost'!$H$66:$H$68</c:f>
              <c:numCache>
                <c:formatCode>_("$"* #,##0_);_("$"* \(#,##0\);_("$"* "-"??_);_(@_)</c:formatCode>
                <c:ptCount val="3"/>
                <c:pt idx="0">
                  <c:v>11314050.664251208</c:v>
                </c:pt>
                <c:pt idx="1">
                  <c:v>11312010.787878789</c:v>
                </c:pt>
                <c:pt idx="2" formatCode="_(&quot;$&quot;* #,##0.00_);_(&quot;$&quot;* \(#,##0.00\);_(&quot;$&quot;* &quot;-&quot;??_);_(@_)">
                  <c:v>1242375.4723237597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895-41DF-AE83-D89E4A948B3B}"/>
            </c:ext>
          </c:extLst>
        </c:ser>
        <c:ser>
          <c:idx val="5"/>
          <c:order val="5"/>
          <c:tx>
            <c:strRef>
              <c:f>'Summary &amp; per Gal Cost'!$J$65</c:f>
              <c:strCache>
                <c:ptCount val="1"/>
                <c:pt idx="0">
                  <c:v>Regionalization with Sioux Falls</c:v>
                </c:pt>
              </c:strCache>
            </c:strRef>
          </c:tx>
          <c:invertIfNegative val="0"/>
          <c:cat>
            <c:strRef>
              <c:f>'Summary &amp; per Gal Cost'!$C$66:$C$68</c:f>
              <c:strCache>
                <c:ptCount val="3"/>
                <c:pt idx="0">
                  <c:v>Harrisburg</c:v>
                </c:pt>
                <c:pt idx="1">
                  <c:v>Tea</c:v>
                </c:pt>
                <c:pt idx="2">
                  <c:v>Worthing</c:v>
                </c:pt>
              </c:strCache>
            </c:strRef>
          </c:cat>
          <c:val>
            <c:numRef>
              <c:f>'Summary &amp; per Gal Cost'!$J$66:$J$68</c:f>
              <c:numCache>
                <c:formatCode>_("$"* #,##0_);_("$"* \(#,##0\);_("$"* "-"??_);_(@_)</c:formatCode>
                <c:ptCount val="3"/>
                <c:pt idx="0">
                  <c:v>8709022.2990409769</c:v>
                </c:pt>
                <c:pt idx="1">
                  <c:v>11312010.787878789</c:v>
                </c:pt>
                <c:pt idx="2">
                  <c:v>5591822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895-41DF-AE83-D89E4A948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2418624"/>
        <c:axId val="382419016"/>
      </c:barChart>
      <c:catAx>
        <c:axId val="382418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419016"/>
        <c:crosses val="autoZero"/>
        <c:auto val="1"/>
        <c:lblAlgn val="ctr"/>
        <c:lblOffset val="100"/>
        <c:noMultiLvlLbl val="0"/>
      </c:catAx>
      <c:valAx>
        <c:axId val="382419016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3824186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 algn="ctr">
            <a:defRPr lang="en-US"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'Annual Cost Comparison'!$W$3:$Z$3</c:f>
              <c:strCache>
                <c:ptCount val="1"/>
                <c:pt idx="0">
                  <c:v>Debt Service - Regionalization with Area Communities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'Annual Cost Comparison'!$A$4:$A$29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'Annual Cost Comparison'!$Y$4:$Y$29</c:f>
              <c:numCache>
                <c:formatCode>_("$"* #,##0_);_("$"* \(#,##0\);_("$"* "-"??_);_(@_)</c:formatCode>
                <c:ptCount val="26"/>
                <c:pt idx="0">
                  <c:v>208538.5968249033</c:v>
                </c:pt>
                <c:pt idx="1">
                  <c:v>208538.5968249033</c:v>
                </c:pt>
                <c:pt idx="2">
                  <c:v>208538.5968249033</c:v>
                </c:pt>
                <c:pt idx="3">
                  <c:v>208538.5968249033</c:v>
                </c:pt>
                <c:pt idx="4">
                  <c:v>208538.5968249033</c:v>
                </c:pt>
                <c:pt idx="5">
                  <c:v>208538.5968249033</c:v>
                </c:pt>
                <c:pt idx="6">
                  <c:v>208538.5968249033</c:v>
                </c:pt>
                <c:pt idx="7">
                  <c:v>208538.5968249033</c:v>
                </c:pt>
                <c:pt idx="8">
                  <c:v>208538.5968249033</c:v>
                </c:pt>
                <c:pt idx="9">
                  <c:v>208538.5968249033</c:v>
                </c:pt>
                <c:pt idx="10">
                  <c:v>208538.5968249033</c:v>
                </c:pt>
                <c:pt idx="11">
                  <c:v>208538.5968249033</c:v>
                </c:pt>
                <c:pt idx="12">
                  <c:v>208538.5968249033</c:v>
                </c:pt>
                <c:pt idx="13">
                  <c:v>208538.5968249033</c:v>
                </c:pt>
                <c:pt idx="14">
                  <c:v>208538.5968249033</c:v>
                </c:pt>
                <c:pt idx="15">
                  <c:v>222946.89666189734</c:v>
                </c:pt>
                <c:pt idx="16">
                  <c:v>222946.89666189734</c:v>
                </c:pt>
                <c:pt idx="17">
                  <c:v>222946.89666189734</c:v>
                </c:pt>
                <c:pt idx="18">
                  <c:v>222946.89666189734</c:v>
                </c:pt>
                <c:pt idx="19">
                  <c:v>222946.89666189734</c:v>
                </c:pt>
                <c:pt idx="20">
                  <c:v>138928.41641501512</c:v>
                </c:pt>
                <c:pt idx="21">
                  <c:v>138928.41641501512</c:v>
                </c:pt>
                <c:pt idx="22">
                  <c:v>138928.41641501512</c:v>
                </c:pt>
                <c:pt idx="23">
                  <c:v>138928.41641501512</c:v>
                </c:pt>
                <c:pt idx="24">
                  <c:v>138928.41641501512</c:v>
                </c:pt>
                <c:pt idx="25">
                  <c:v>138928.41641501512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DE-4161-B2F3-78C8FD45E636}"/>
            </c:ext>
          </c:extLst>
        </c:ser>
        <c:ser>
          <c:idx val="1"/>
          <c:order val="1"/>
          <c:tx>
            <c:strRef>
              <c:f>'Annual Cost Comparison'!$AA$3:$AD$3</c:f>
              <c:strCache>
                <c:ptCount val="1"/>
                <c:pt idx="0">
                  <c:v>O&amp;M - Regionalization with Area Communities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'Annual Cost Comparison'!$A$4:$A$29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'Annual Cost Comparison'!$AC$4:$AC$29</c:f>
              <c:numCache>
                <c:formatCode>_("$"* #,##0_);_("$"* \(#,##0\);_("$"* "-"??_);_(@_)</c:formatCode>
                <c:ptCount val="26"/>
                <c:pt idx="0">
                  <c:v>109112.95809698672</c:v>
                </c:pt>
                <c:pt idx="1">
                  <c:v>112386.34683989635</c:v>
                </c:pt>
                <c:pt idx="2">
                  <c:v>115757.93724509323</c:v>
                </c:pt>
                <c:pt idx="3">
                  <c:v>119230.67536244603</c:v>
                </c:pt>
                <c:pt idx="4">
                  <c:v>122807.59562331939</c:v>
                </c:pt>
                <c:pt idx="5">
                  <c:v>126491.82349201896</c:v>
                </c:pt>
                <c:pt idx="6">
                  <c:v>130286.57819677955</c:v>
                </c:pt>
                <c:pt idx="7">
                  <c:v>134195.17554268293</c:v>
                </c:pt>
                <c:pt idx="8">
                  <c:v>138221.03080896341</c:v>
                </c:pt>
                <c:pt idx="9">
                  <c:v>142367.66173323232</c:v>
                </c:pt>
                <c:pt idx="10">
                  <c:v>169554.78049123584</c:v>
                </c:pt>
                <c:pt idx="11">
                  <c:v>174641.42390597289</c:v>
                </c:pt>
                <c:pt idx="12">
                  <c:v>179880.66662315206</c:v>
                </c:pt>
                <c:pt idx="13">
                  <c:v>185277.08662184663</c:v>
                </c:pt>
                <c:pt idx="14">
                  <c:v>190835.39922050203</c:v>
                </c:pt>
                <c:pt idx="15">
                  <c:v>196560.46119711711</c:v>
                </c:pt>
                <c:pt idx="16">
                  <c:v>202457.2750330306</c:v>
                </c:pt>
                <c:pt idx="17">
                  <c:v>208530.99328402153</c:v>
                </c:pt>
                <c:pt idx="18">
                  <c:v>214786.92308254217</c:v>
                </c:pt>
                <c:pt idx="19">
                  <c:v>221230.53077501844</c:v>
                </c:pt>
                <c:pt idx="20">
                  <c:v>227867.44669826896</c:v>
                </c:pt>
                <c:pt idx="21">
                  <c:v>234703.47009921697</c:v>
                </c:pt>
                <c:pt idx="22">
                  <c:v>241744.57420219353</c:v>
                </c:pt>
                <c:pt idx="23">
                  <c:v>248996.91142825937</c:v>
                </c:pt>
                <c:pt idx="24">
                  <c:v>256466.81877110712</c:v>
                </c:pt>
                <c:pt idx="25">
                  <c:v>264160.8233342403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DE-4161-B2F3-78C8FD45E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2417448"/>
        <c:axId val="382417840"/>
      </c:barChart>
      <c:lineChart>
        <c:grouping val="standard"/>
        <c:varyColors val="0"/>
        <c:ser>
          <c:idx val="3"/>
          <c:order val="2"/>
          <c:tx>
            <c:strRef>
              <c:f>'Annual Cost Comparison'!$AO$3:$AQ$3</c:f>
              <c:strCache>
                <c:ptCount val="1"/>
                <c:pt idx="0">
                  <c:v>Total Annual Costs - Sioux Falls Regionalization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'Annual Cost Comparison'!$AQ$4:$AQ$29</c:f>
              <c:numCache>
                <c:formatCode>"$"#,##0_);[Red]\("$"#,##0\)</c:formatCode>
                <c:ptCount val="26"/>
                <c:pt idx="0">
                  <c:v>437728.23560752365</c:v>
                </c:pt>
                <c:pt idx="1">
                  <c:v>501190.59760752367</c:v>
                </c:pt>
                <c:pt idx="2">
                  <c:v>495004.81996672362</c:v>
                </c:pt>
                <c:pt idx="3">
                  <c:v>506798.1489191227</c:v>
                </c:pt>
                <c:pt idx="4">
                  <c:v>522074.9802028233</c:v>
                </c:pt>
                <c:pt idx="5">
                  <c:v>535588.8648542834</c:v>
                </c:pt>
                <c:pt idx="6">
                  <c:v>552866.43768781668</c:v>
                </c:pt>
                <c:pt idx="7">
                  <c:v>568346.4857001123</c:v>
                </c:pt>
                <c:pt idx="8">
                  <c:v>590926.14256160427</c:v>
                </c:pt>
                <c:pt idx="9">
                  <c:v>608744.12639640714</c:v>
                </c:pt>
                <c:pt idx="10">
                  <c:v>630972.63218985009</c:v>
                </c:pt>
                <c:pt idx="11">
                  <c:v>677840.79142071237</c:v>
                </c:pt>
                <c:pt idx="12">
                  <c:v>679946.61745161458</c:v>
                </c:pt>
                <c:pt idx="13">
                  <c:v>703382.70208266843</c:v>
                </c:pt>
                <c:pt idx="14">
                  <c:v>732011.01070769457</c:v>
                </c:pt>
                <c:pt idx="15">
                  <c:v>762541.3308822586</c:v>
                </c:pt>
                <c:pt idx="16">
                  <c:v>795100.52598783933</c:v>
                </c:pt>
                <c:pt idx="17">
                  <c:v>829824.10117984738</c:v>
                </c:pt>
                <c:pt idx="18">
                  <c:v>899419.24009419291</c:v>
                </c:pt>
                <c:pt idx="19">
                  <c:v>910545.89364709915</c:v>
                </c:pt>
                <c:pt idx="20">
                  <c:v>889979.36443544831</c:v>
                </c:pt>
                <c:pt idx="21">
                  <c:v>939358.2003974265</c:v>
                </c:pt>
                <c:pt idx="22">
                  <c:v>982835.16152299382</c:v>
                </c:pt>
                <c:pt idx="23">
                  <c:v>1038674.5143425172</c:v>
                </c:pt>
                <c:pt idx="24">
                  <c:v>1137089.195427838</c:v>
                </c:pt>
                <c:pt idx="25">
                  <c:v>1151665.9026828452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2DE-4161-B2F3-78C8FD45E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2417448"/>
        <c:axId val="382417840"/>
      </c:lineChart>
      <c:catAx>
        <c:axId val="38241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417840"/>
        <c:crosses val="autoZero"/>
        <c:auto val="1"/>
        <c:lblAlgn val="ctr"/>
        <c:lblOffset val="100"/>
        <c:noMultiLvlLbl val="0"/>
      </c:catAx>
      <c:valAx>
        <c:axId val="38241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417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Wastewater Treatment Alternatives</a:t>
            </a:r>
          </a:p>
          <a:p>
            <a:pPr>
              <a:defRPr/>
            </a:pPr>
            <a:r>
              <a:rPr lang="en-US" dirty="0"/>
              <a:t>Capital Construction Costs and O&amp;M Expenses</a:t>
            </a:r>
          </a:p>
        </c:rich>
      </c:tx>
      <c:layout>
        <c:manualLayout>
          <c:xMode val="edge"/>
          <c:yMode val="edge"/>
          <c:x val="0.2585718361291795"/>
          <c:y val="4.5157456922162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886625584845373"/>
          <c:y val="0.20372544341048274"/>
          <c:w val="0.83784871999695687"/>
          <c:h val="0.51186042921105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'Present Worth Cost Comparison'!$A$3</c:f>
              <c:strCache>
                <c:ptCount val="1"/>
                <c:pt idx="0">
                  <c:v>Sioux Falls Regionalization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99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52C-4D31-951B-E7DCF0BB0D71}"/>
              </c:ext>
            </c:extLst>
          </c:dPt>
          <c:cat>
            <c:strRef>
              <c:f>'Present Worth Cost Comparison'!$B$2:$F$2</c:f>
              <c:strCache>
                <c:ptCount val="5"/>
                <c:pt idx="0">
                  <c:v>Harrisburg</c:v>
                </c:pt>
                <c:pt idx="1">
                  <c:v>Tea</c:v>
                </c:pt>
                <c:pt idx="2">
                  <c:v>Worthing</c:v>
                </c:pt>
                <c:pt idx="3">
                  <c:v>Lincoln County</c:v>
                </c:pt>
                <c:pt idx="4">
                  <c:v>Overall</c:v>
                </c:pt>
              </c:strCache>
            </c:strRef>
          </c:cat>
          <c:val>
            <c:numRef>
              <c:f>'Present Worth Cost Comparison'!$B$3:$F$3</c:f>
              <c:numCache>
                <c:formatCode>"$"#,##0</c:formatCode>
                <c:ptCount val="5"/>
                <c:pt idx="0">
                  <c:v>55275900</c:v>
                </c:pt>
                <c:pt idx="1">
                  <c:v>69944900</c:v>
                </c:pt>
                <c:pt idx="2">
                  <c:v>15055700</c:v>
                </c:pt>
                <c:pt idx="3">
                  <c:v>16829400</c:v>
                </c:pt>
                <c:pt idx="4">
                  <c:v>157105900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2C-4D31-951B-E7DCF0BB0D71}"/>
            </c:ext>
          </c:extLst>
        </c:ser>
        <c:ser>
          <c:idx val="1"/>
          <c:order val="1"/>
          <c:tx>
            <c:strRef>
              <c:f>'Present Worth Cost Comparison'!$A$4</c:f>
              <c:strCache>
                <c:ptCount val="1"/>
                <c:pt idx="0">
                  <c:v>SBR Phase I&amp;II</c:v>
                </c:pt>
              </c:strCache>
            </c:strRef>
          </c:tx>
          <c:invertIfNegative val="0"/>
          <c:cat>
            <c:strRef>
              <c:f>'Present Worth Cost Comparison'!$B$2:$F$2</c:f>
              <c:strCache>
                <c:ptCount val="5"/>
                <c:pt idx="0">
                  <c:v>Harrisburg</c:v>
                </c:pt>
                <c:pt idx="1">
                  <c:v>Tea</c:v>
                </c:pt>
                <c:pt idx="2">
                  <c:v>Worthing</c:v>
                </c:pt>
                <c:pt idx="3">
                  <c:v>Lincoln County</c:v>
                </c:pt>
                <c:pt idx="4">
                  <c:v>Overall</c:v>
                </c:pt>
              </c:strCache>
            </c:strRef>
          </c:cat>
          <c:val>
            <c:numRef>
              <c:f>'Present Worth Cost Comparison'!$B$4:$F$4</c:f>
              <c:numCache>
                <c:formatCode>"$"#,##0</c:formatCode>
                <c:ptCount val="5"/>
                <c:pt idx="0">
                  <c:v>38260680.583786651</c:v>
                </c:pt>
                <c:pt idx="1">
                  <c:v>46963040.5980938</c:v>
                </c:pt>
                <c:pt idx="2">
                  <c:v>7786108.4460876882</c:v>
                </c:pt>
                <c:pt idx="3">
                  <c:v>12535247.898039781</c:v>
                </c:pt>
                <c:pt idx="4">
                  <c:v>105545077.52600792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52C-4D31-951B-E7DCF0BB0D71}"/>
            </c:ext>
          </c:extLst>
        </c:ser>
        <c:ser>
          <c:idx val="2"/>
          <c:order val="2"/>
          <c:tx>
            <c:strRef>
              <c:f>'Present Worth Cost Comparison'!$A$5</c:f>
              <c:strCache>
                <c:ptCount val="1"/>
                <c:pt idx="0">
                  <c:v>SBR - No Phasing</c:v>
                </c:pt>
              </c:strCache>
            </c:strRef>
          </c:tx>
          <c:invertIfNegative val="0"/>
          <c:cat>
            <c:strRef>
              <c:f>'Present Worth Cost Comparison'!$B$2:$F$2</c:f>
              <c:strCache>
                <c:ptCount val="5"/>
                <c:pt idx="0">
                  <c:v>Harrisburg</c:v>
                </c:pt>
                <c:pt idx="1">
                  <c:v>Tea</c:v>
                </c:pt>
                <c:pt idx="2">
                  <c:v>Worthing</c:v>
                </c:pt>
                <c:pt idx="3">
                  <c:v>Lincoln County</c:v>
                </c:pt>
                <c:pt idx="4">
                  <c:v>Overall</c:v>
                </c:pt>
              </c:strCache>
            </c:strRef>
          </c:cat>
          <c:val>
            <c:numRef>
              <c:f>'Present Worth Cost Comparison'!$B$5:$F$5</c:f>
              <c:numCache>
                <c:formatCode>"$"#,##0</c:formatCode>
                <c:ptCount val="5"/>
                <c:pt idx="0">
                  <c:v>39321088.775331117</c:v>
                </c:pt>
                <c:pt idx="1">
                  <c:v>48264637.751887165</c:v>
                </c:pt>
                <c:pt idx="2">
                  <c:v>8001903.1745270891</c:v>
                </c:pt>
                <c:pt idx="3">
                  <c:v>12882666.693296514</c:v>
                </c:pt>
                <c:pt idx="4">
                  <c:v>108470296.39504188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52C-4D31-951B-E7DCF0BB0D71}"/>
            </c:ext>
          </c:extLst>
        </c:ser>
        <c:ser>
          <c:idx val="3"/>
          <c:order val="3"/>
          <c:tx>
            <c:strRef>
              <c:f>'Present Worth Cost Comparison'!$A$6</c:f>
              <c:strCache>
                <c:ptCount val="1"/>
                <c:pt idx="0">
                  <c:v>Activated Sludge - Phase I&amp;II</c:v>
                </c:pt>
              </c:strCache>
            </c:strRef>
          </c:tx>
          <c:invertIfNegative val="0"/>
          <c:cat>
            <c:strRef>
              <c:f>'Present Worth Cost Comparison'!$B$2:$F$2</c:f>
              <c:strCache>
                <c:ptCount val="5"/>
                <c:pt idx="0">
                  <c:v>Harrisburg</c:v>
                </c:pt>
                <c:pt idx="1">
                  <c:v>Tea</c:v>
                </c:pt>
                <c:pt idx="2">
                  <c:v>Worthing</c:v>
                </c:pt>
                <c:pt idx="3">
                  <c:v>Lincoln County</c:v>
                </c:pt>
                <c:pt idx="4">
                  <c:v>Overall</c:v>
                </c:pt>
              </c:strCache>
            </c:strRef>
          </c:cat>
          <c:val>
            <c:numRef>
              <c:f>'Present Worth Cost Comparison'!$B$6:$F$6</c:f>
              <c:numCache>
                <c:formatCode>"$"#,##0</c:formatCode>
                <c:ptCount val="5"/>
                <c:pt idx="0">
                  <c:v>41921164.889307305</c:v>
                </c:pt>
                <c:pt idx="1">
                  <c:v>51456099.018013775</c:v>
                </c:pt>
                <c:pt idx="2">
                  <c:v>8531022.7375512663</c:v>
                </c:pt>
                <c:pt idx="3">
                  <c:v>13734522.910832668</c:v>
                </c:pt>
                <c:pt idx="4">
                  <c:v>115642809.55570501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52C-4D31-951B-E7DCF0BB0D71}"/>
            </c:ext>
          </c:extLst>
        </c:ser>
        <c:ser>
          <c:idx val="4"/>
          <c:order val="4"/>
          <c:tx>
            <c:strRef>
              <c:f>'Present Worth Cost Comparison'!$A$7</c:f>
              <c:strCache>
                <c:ptCount val="1"/>
                <c:pt idx="0">
                  <c:v>Activated Sludge - No Phasing</c:v>
                </c:pt>
              </c:strCache>
            </c:strRef>
          </c:tx>
          <c:invertIfNegative val="0"/>
          <c:cat>
            <c:strRef>
              <c:f>'Present Worth Cost Comparison'!$B$2:$F$2</c:f>
              <c:strCache>
                <c:ptCount val="5"/>
                <c:pt idx="0">
                  <c:v>Harrisburg</c:v>
                </c:pt>
                <c:pt idx="1">
                  <c:v>Tea</c:v>
                </c:pt>
                <c:pt idx="2">
                  <c:v>Worthing</c:v>
                </c:pt>
                <c:pt idx="3">
                  <c:v>Lincoln County</c:v>
                </c:pt>
                <c:pt idx="4">
                  <c:v>Overall</c:v>
                </c:pt>
              </c:strCache>
            </c:strRef>
          </c:cat>
          <c:val>
            <c:numRef>
              <c:f>'Present Worth Cost Comparison'!$B$7:$F$7</c:f>
              <c:numCache>
                <c:formatCode>"$"#,##0</c:formatCode>
                <c:ptCount val="5"/>
                <c:pt idx="0">
                  <c:v>42814289.019035056</c:v>
                </c:pt>
                <c:pt idx="1">
                  <c:v>52552363.489098899</c:v>
                </c:pt>
                <c:pt idx="2">
                  <c:v>8712774.8973083198</c:v>
                </c:pt>
                <c:pt idx="3">
                  <c:v>14027134.861248486</c:v>
                </c:pt>
                <c:pt idx="4">
                  <c:v>118106562.26669076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52C-4D31-951B-E7DCF0BB0D71}"/>
            </c:ext>
          </c:extLst>
        </c:ser>
        <c:ser>
          <c:idx val="5"/>
          <c:order val="5"/>
          <c:tx>
            <c:strRef>
              <c:f>'Present Worth Cost Comparison'!$A$8</c:f>
              <c:strCache>
                <c:ptCount val="1"/>
                <c:pt idx="0">
                  <c:v>Regionalization - Tea and Harrisburg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'Present Worth Cost Comparison'!$B$2:$F$2</c:f>
              <c:strCache>
                <c:ptCount val="5"/>
                <c:pt idx="0">
                  <c:v>Harrisburg</c:v>
                </c:pt>
                <c:pt idx="1">
                  <c:v>Tea</c:v>
                </c:pt>
                <c:pt idx="2">
                  <c:v>Worthing</c:v>
                </c:pt>
                <c:pt idx="3">
                  <c:v>Lincoln County</c:v>
                </c:pt>
                <c:pt idx="4">
                  <c:v>Overall</c:v>
                </c:pt>
              </c:strCache>
            </c:strRef>
          </c:cat>
          <c:val>
            <c:numRef>
              <c:f>'Present Worth Cost Comparison'!$B$8:$F$8</c:f>
              <c:numCache>
                <c:formatCode>"$"#,##0.00</c:formatCode>
                <c:ptCount val="5"/>
                <c:pt idx="0">
                  <c:v>37941040.014003009</c:v>
                </c:pt>
                <c:pt idx="1">
                  <c:v>46570698.046249382</c:v>
                </c:pt>
                <c:pt idx="2">
                  <c:v>0</c:v>
                </c:pt>
                <c:pt idx="3">
                  <c:v>0</c:v>
                </c:pt>
                <c:pt idx="4" formatCode="&quot;$&quot;#,##0">
                  <c:v>84511738.060252398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52C-4D31-951B-E7DCF0BB0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2421368"/>
        <c:axId val="382421760"/>
      </c:barChart>
      <c:catAx>
        <c:axId val="382421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382421760"/>
        <c:crosses val="autoZero"/>
        <c:auto val="1"/>
        <c:lblAlgn val="ctr"/>
        <c:lblOffset val="100"/>
        <c:noMultiLvlLbl val="0"/>
      </c:catAx>
      <c:valAx>
        <c:axId val="382421760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382421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9565407584921454E-2"/>
          <c:y val="0.82600156263889468"/>
          <c:w val="0.90125545215938918"/>
          <c:h val="0.13666254528101343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'Annual Cost Comparison'!$B$3</c:f>
              <c:strCache>
                <c:ptCount val="1"/>
                <c:pt idx="0">
                  <c:v>Debt Service - Regionalization with Area Communities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'Annual Cost Comparison'!$A$4:$A$29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'Annual Cost Comparison'!$W$4:$W$29</c:f>
              <c:numCache>
                <c:formatCode>_("$"* #,##0_);_("$"* \(#,##0\);_("$"* "-"??_);_(@_)</c:formatCode>
                <c:ptCount val="26"/>
                <c:pt idx="0">
                  <c:v>1024751.7996641619</c:v>
                </c:pt>
                <c:pt idx="1">
                  <c:v>1024751.7996641619</c:v>
                </c:pt>
                <c:pt idx="2">
                  <c:v>1024751.7996641619</c:v>
                </c:pt>
                <c:pt idx="3">
                  <c:v>1024751.7996641619</c:v>
                </c:pt>
                <c:pt idx="4">
                  <c:v>1024751.7996641619</c:v>
                </c:pt>
                <c:pt idx="5">
                  <c:v>1024751.7996641619</c:v>
                </c:pt>
                <c:pt idx="6">
                  <c:v>1024751.7996641619</c:v>
                </c:pt>
                <c:pt idx="7">
                  <c:v>1024751.7996641619</c:v>
                </c:pt>
                <c:pt idx="8">
                  <c:v>1024751.7996641619</c:v>
                </c:pt>
                <c:pt idx="9">
                  <c:v>1024751.7996641619</c:v>
                </c:pt>
                <c:pt idx="10">
                  <c:v>1024751.7996641619</c:v>
                </c:pt>
                <c:pt idx="11">
                  <c:v>1024751.7996641619</c:v>
                </c:pt>
                <c:pt idx="12">
                  <c:v>1024751.7996641619</c:v>
                </c:pt>
                <c:pt idx="13">
                  <c:v>1024751.7996641619</c:v>
                </c:pt>
                <c:pt idx="14">
                  <c:v>1024751.7996641619</c:v>
                </c:pt>
                <c:pt idx="15">
                  <c:v>1095553.7107389625</c:v>
                </c:pt>
                <c:pt idx="16">
                  <c:v>1095553.7107389625</c:v>
                </c:pt>
                <c:pt idx="17">
                  <c:v>1095553.7107389625</c:v>
                </c:pt>
                <c:pt idx="18">
                  <c:v>1095553.7107389625</c:v>
                </c:pt>
                <c:pt idx="19">
                  <c:v>1095553.7107389625</c:v>
                </c:pt>
                <c:pt idx="20">
                  <c:v>682689.664711399</c:v>
                </c:pt>
                <c:pt idx="21">
                  <c:v>682689.664711399</c:v>
                </c:pt>
                <c:pt idx="22">
                  <c:v>682689.664711399</c:v>
                </c:pt>
                <c:pt idx="23">
                  <c:v>682689.664711399</c:v>
                </c:pt>
                <c:pt idx="24">
                  <c:v>682689.664711399</c:v>
                </c:pt>
                <c:pt idx="25">
                  <c:v>682689.664711399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4A-496C-956D-EC524713DB03}"/>
            </c:ext>
          </c:extLst>
        </c:ser>
        <c:ser>
          <c:idx val="1"/>
          <c:order val="1"/>
          <c:tx>
            <c:strRef>
              <c:f>'Annual Cost Comparison'!$F$3</c:f>
              <c:strCache>
                <c:ptCount val="1"/>
                <c:pt idx="0">
                  <c:v>O&amp;M - Regionalization with Area Communities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'Annual Cost Comparison'!$A$4:$A$29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'Annual Cost Comparison'!$AA$4:$AA$29</c:f>
              <c:numCache>
                <c:formatCode>_("$"* #,##0_);_("$"* \(#,##0\);_("$"* "-"??_);_(@_)</c:formatCode>
                <c:ptCount val="26"/>
                <c:pt idx="0">
                  <c:v>536177.48406761524</c:v>
                </c:pt>
                <c:pt idx="1">
                  <c:v>552262.8085896438</c:v>
                </c:pt>
                <c:pt idx="2">
                  <c:v>568830.69284733303</c:v>
                </c:pt>
                <c:pt idx="3">
                  <c:v>585895.61363275303</c:v>
                </c:pt>
                <c:pt idx="4">
                  <c:v>603472.48204173567</c:v>
                </c:pt>
                <c:pt idx="5">
                  <c:v>621576.65650298772</c:v>
                </c:pt>
                <c:pt idx="6">
                  <c:v>640223.9561980773</c:v>
                </c:pt>
                <c:pt idx="7">
                  <c:v>659430.67488401977</c:v>
                </c:pt>
                <c:pt idx="8">
                  <c:v>679213.5951305402</c:v>
                </c:pt>
                <c:pt idx="9">
                  <c:v>699590.00298445649</c:v>
                </c:pt>
                <c:pt idx="10">
                  <c:v>833186.60955575563</c:v>
                </c:pt>
                <c:pt idx="11">
                  <c:v>858182.20784242824</c:v>
                </c:pt>
                <c:pt idx="12">
                  <c:v>883927.67407770106</c:v>
                </c:pt>
                <c:pt idx="13">
                  <c:v>910445.50430003204</c:v>
                </c:pt>
                <c:pt idx="14">
                  <c:v>937758.86942903313</c:v>
                </c:pt>
                <c:pt idx="15">
                  <c:v>965891.63551190426</c:v>
                </c:pt>
                <c:pt idx="16">
                  <c:v>994868.38457726105</c:v>
                </c:pt>
                <c:pt idx="17">
                  <c:v>1024714.436114579</c:v>
                </c:pt>
                <c:pt idx="18">
                  <c:v>1055455.8691980164</c:v>
                </c:pt>
                <c:pt idx="19">
                  <c:v>1087119.5452739568</c:v>
                </c:pt>
                <c:pt idx="20">
                  <c:v>1119733.1316321755</c:v>
                </c:pt>
                <c:pt idx="21">
                  <c:v>1153325.1255811404</c:v>
                </c:pt>
                <c:pt idx="22">
                  <c:v>1187924.8793485749</c:v>
                </c:pt>
                <c:pt idx="23">
                  <c:v>1223562.6257290323</c:v>
                </c:pt>
                <c:pt idx="24">
                  <c:v>1260269.5045009032</c:v>
                </c:pt>
                <c:pt idx="25">
                  <c:v>1298077.58963593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4A-496C-956D-EC524713D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2281024"/>
        <c:axId val="382281416"/>
      </c:barChart>
      <c:lineChart>
        <c:grouping val="standard"/>
        <c:varyColors val="0"/>
        <c:ser>
          <c:idx val="3"/>
          <c:order val="2"/>
          <c:tx>
            <c:strRef>
              <c:f>'Annual Cost Comparison'!$T$3</c:f>
              <c:strCache>
                <c:ptCount val="1"/>
                <c:pt idx="0">
                  <c:v>Total Annual Costs - Sioux Falls Regionalization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'Annual Cost Comparison'!$AO$4:$AO$29</c:f>
              <c:numCache>
                <c:formatCode>"$"#,##0_);[Red]\("$"#,##0\)</c:formatCode>
                <c:ptCount val="26"/>
                <c:pt idx="0">
                  <c:v>1170766.2726559457</c:v>
                </c:pt>
                <c:pt idx="1">
                  <c:v>1530410.2837755207</c:v>
                </c:pt>
                <c:pt idx="2">
                  <c:v>1476019.3790927092</c:v>
                </c:pt>
                <c:pt idx="3">
                  <c:v>1555161.5483261538</c:v>
                </c:pt>
                <c:pt idx="4">
                  <c:v>1611600.1417677049</c:v>
                </c:pt>
                <c:pt idx="5">
                  <c:v>1705478.3056477867</c:v>
                </c:pt>
                <c:pt idx="6">
                  <c:v>1768713.9532156615</c:v>
                </c:pt>
                <c:pt idx="7">
                  <c:v>1879172.3388663009</c:v>
                </c:pt>
                <c:pt idx="8">
                  <c:v>2010690.2898289082</c:v>
                </c:pt>
                <c:pt idx="9">
                  <c:v>2055735.494450171</c:v>
                </c:pt>
                <c:pt idx="10">
                  <c:v>2192580.0547411623</c:v>
                </c:pt>
                <c:pt idx="11">
                  <c:v>2277373.783190019</c:v>
                </c:pt>
                <c:pt idx="12">
                  <c:v>2419126.4523199345</c:v>
                </c:pt>
                <c:pt idx="13">
                  <c:v>2550827.9073480386</c:v>
                </c:pt>
                <c:pt idx="14">
                  <c:v>2772520.2535511511</c:v>
                </c:pt>
                <c:pt idx="15">
                  <c:v>2816381.390021015</c:v>
                </c:pt>
                <c:pt idx="16">
                  <c:v>3033688.791948013</c:v>
                </c:pt>
                <c:pt idx="17">
                  <c:v>3179742.3929717471</c:v>
                </c:pt>
                <c:pt idx="18">
                  <c:v>3561436.2274451624</c:v>
                </c:pt>
                <c:pt idx="19">
                  <c:v>3624426.5789970728</c:v>
                </c:pt>
                <c:pt idx="20">
                  <c:v>3468027.4282059767</c:v>
                </c:pt>
                <c:pt idx="21">
                  <c:v>3671834.0367146255</c:v>
                </c:pt>
                <c:pt idx="22">
                  <c:v>4009393.3531778189</c:v>
                </c:pt>
                <c:pt idx="23">
                  <c:v>4214111.8911259929</c:v>
                </c:pt>
                <c:pt idx="24">
                  <c:v>4494584.4228715599</c:v>
                </c:pt>
                <c:pt idx="25">
                  <c:v>5350493.2137640724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04A-496C-956D-EC524713D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2281024"/>
        <c:axId val="382281416"/>
      </c:lineChart>
      <c:catAx>
        <c:axId val="38228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281416"/>
        <c:crosses val="autoZero"/>
        <c:auto val="1"/>
        <c:lblAlgn val="ctr"/>
        <c:lblOffset val="100"/>
        <c:noMultiLvlLbl val="0"/>
      </c:catAx>
      <c:valAx>
        <c:axId val="382281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28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4"/>
          <c:order val="0"/>
          <c:tx>
            <c:strRef>
              <c:f>'Cost per Customer'!$F$1</c:f>
              <c:strCache>
                <c:ptCount val="1"/>
                <c:pt idx="0">
                  <c:v>Annual Costs in 2016 Dollars for Sioux Falls Regionalization</c:v>
                </c:pt>
              </c:strCache>
            </c:strRef>
          </c:tx>
          <c:spPr>
            <a:ln w="28575" cap="rnd">
              <a:solidFill>
                <a:srgbClr val="99CF17"/>
              </a:solidFill>
              <a:round/>
            </a:ln>
            <a:effectLst/>
          </c:spPr>
          <c:marker>
            <c:symbol val="none"/>
          </c:marker>
          <c:cat>
            <c:numRef>
              <c:f>'Cost per Customer'!$A$3:$A$28</c:f>
              <c:numCache>
                <c:formatCode>General</c:formatCode>
                <c:ptCount val="2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</c:numCache>
            </c:numRef>
          </c:cat>
          <c:val>
            <c:numRef>
              <c:f>'Cost per Customer'!$F$3:$F$28</c:f>
              <c:numCache>
                <c:formatCode>_("$"* #,##0.00_);_("$"* \(#,##0.00\);_("$"* "-"??_);_(@_)</c:formatCode>
                <c:ptCount val="26"/>
                <c:pt idx="0">
                  <c:v>658.10358215623705</c:v>
                </c:pt>
                <c:pt idx="1">
                  <c:v>827.17726238569662</c:v>
                </c:pt>
                <c:pt idx="2">
                  <c:v>767.09549605102188</c:v>
                </c:pt>
                <c:pt idx="3">
                  <c:v>777.14050230858493</c:v>
                </c:pt>
                <c:pt idx="4">
                  <c:v>774.36905871114914</c:v>
                </c:pt>
                <c:pt idx="5">
                  <c:v>787.95888105785627</c:v>
                </c:pt>
                <c:pt idx="6">
                  <c:v>785.7449854344726</c:v>
                </c:pt>
                <c:pt idx="7">
                  <c:v>802.70743922489362</c:v>
                </c:pt>
                <c:pt idx="8">
                  <c:v>825.85255765631427</c:v>
                </c:pt>
                <c:pt idx="9">
                  <c:v>811.87885905524365</c:v>
                </c:pt>
                <c:pt idx="10">
                  <c:v>832.61861847399507</c:v>
                </c:pt>
                <c:pt idx="11">
                  <c:v>831.5562583486992</c:v>
                </c:pt>
                <c:pt idx="12">
                  <c:v>849.34190257454804</c:v>
                </c:pt>
                <c:pt idx="13">
                  <c:v>861.13610980459885</c:v>
                </c:pt>
                <c:pt idx="14">
                  <c:v>899.97828164394866</c:v>
                </c:pt>
                <c:pt idx="15">
                  <c:v>879.0537447897359</c:v>
                </c:pt>
                <c:pt idx="16">
                  <c:v>910.46163491149332</c:v>
                </c:pt>
                <c:pt idx="17">
                  <c:v>917.59115978211389</c:v>
                </c:pt>
                <c:pt idx="18">
                  <c:v>988.209709418432</c:v>
                </c:pt>
                <c:pt idx="19">
                  <c:v>965.7850115400056</c:v>
                </c:pt>
                <c:pt idx="20">
                  <c:v>888.56732463238257</c:v>
                </c:pt>
                <c:pt idx="21">
                  <c:v>904.60194925713699</c:v>
                </c:pt>
                <c:pt idx="22">
                  <c:v>949.77296358155161</c:v>
                </c:pt>
                <c:pt idx="23">
                  <c:v>959.87318623581496</c:v>
                </c:pt>
                <c:pt idx="24">
                  <c:v>984.38276289292287</c:v>
                </c:pt>
                <c:pt idx="25">
                  <c:v>1126.7691200605916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CB1-48D7-85B9-36CB69D6A1E8}"/>
            </c:ext>
          </c:extLst>
        </c:ser>
        <c:ser>
          <c:idx val="7"/>
          <c:order val="1"/>
          <c:tx>
            <c:strRef>
              <c:f>'Cost per Customer'!$I$1</c:f>
              <c:strCache>
                <c:ptCount val="1"/>
                <c:pt idx="0">
                  <c:v>Annual Costs in 2016 Dollars for Regional Plant Serving Area Communities - Includes O&amp;M</c:v>
                </c:pt>
              </c:strCache>
            </c:strRef>
          </c:tx>
          <c:spPr>
            <a:ln w="28575" cap="rnd">
              <a:solidFill>
                <a:srgbClr val="175C8F"/>
              </a:solidFill>
              <a:round/>
            </a:ln>
            <a:effectLst/>
          </c:spPr>
          <c:marker>
            <c:symbol val="none"/>
          </c:marker>
          <c:cat>
            <c:numRef>
              <c:f>'Cost per Customer'!$A$3:$A$28</c:f>
              <c:numCache>
                <c:formatCode>General</c:formatCode>
                <c:ptCount val="2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</c:numCache>
            </c:numRef>
          </c:cat>
          <c:val>
            <c:numRef>
              <c:f>'Cost per Customer'!$I$3:$I$28</c:f>
              <c:numCache>
                <c:formatCode>"$"#,##0.00_);[Red]\("$"#,##0.00\)</c:formatCode>
                <c:ptCount val="26"/>
                <c:pt idx="0">
                  <c:v>877.4194961954903</c:v>
                </c:pt>
                <c:pt idx="1">
                  <c:v>852.36661059249218</c:v>
                </c:pt>
                <c:pt idx="2">
                  <c:v>828.19370118483243</c:v>
                </c:pt>
                <c:pt idx="3">
                  <c:v>804.8677265450732</c:v>
                </c:pt>
                <c:pt idx="4">
                  <c:v>782.35690834095897</c:v>
                </c:pt>
                <c:pt idx="5">
                  <c:v>760.63068282914855</c:v>
                </c:pt>
                <c:pt idx="6">
                  <c:v>739.65965421385977</c:v>
                </c:pt>
                <c:pt idx="7">
                  <c:v>719.41554979870352</c:v>
                </c:pt>
                <c:pt idx="8">
                  <c:v>699.87117686274712</c:v>
                </c:pt>
                <c:pt idx="9">
                  <c:v>681.00038119449619</c:v>
                </c:pt>
                <c:pt idx="10">
                  <c:v>705.54053802933095</c:v>
                </c:pt>
                <c:pt idx="11">
                  <c:v>687.53121229246085</c:v>
                </c:pt>
                <c:pt idx="12">
                  <c:v>670.12679476852099</c:v>
                </c:pt>
                <c:pt idx="13">
                  <c:v>653.30486358549092</c:v>
                </c:pt>
                <c:pt idx="14">
                  <c:v>637.04385113730746</c:v>
                </c:pt>
                <c:pt idx="15">
                  <c:v>643.4218240902652</c:v>
                </c:pt>
                <c:pt idx="16">
                  <c:v>627.37124638766625</c:v>
                </c:pt>
                <c:pt idx="17">
                  <c:v>611.85437921659377</c:v>
                </c:pt>
                <c:pt idx="18">
                  <c:v>596.85149928141323</c:v>
                </c:pt>
                <c:pt idx="19">
                  <c:v>581.6073438932259</c:v>
                </c:pt>
                <c:pt idx="20">
                  <c:v>461.81122703286343</c:v>
                </c:pt>
                <c:pt idx="21">
                  <c:v>452.32506195994142</c:v>
                </c:pt>
                <c:pt idx="22">
                  <c:v>443.12417433984768</c:v>
                </c:pt>
                <c:pt idx="23">
                  <c:v>434.19835710756905</c:v>
                </c:pt>
                <c:pt idx="24">
                  <c:v>425.53778842035564</c:v>
                </c:pt>
                <c:pt idx="25">
                  <c:v>417.13301691222131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CB1-48D7-85B9-36CB69D6A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6107232"/>
        <c:axId val="476108408"/>
      </c:lineChart>
      <c:catAx>
        <c:axId val="47610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108408"/>
        <c:crosses val="autoZero"/>
        <c:auto val="1"/>
        <c:lblAlgn val="ctr"/>
        <c:lblOffset val="100"/>
        <c:noMultiLvlLbl val="0"/>
      </c:catAx>
      <c:valAx>
        <c:axId val="476108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10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5"/>
          <c:order val="0"/>
          <c:tx>
            <c:strRef>
              <c:f>'Cost per Customer'!$F$1:$H$1</c:f>
              <c:strCache>
                <c:ptCount val="1"/>
                <c:pt idx="0">
                  <c:v>Annual Costs in 2016 Dollars for Sioux Falls Regionalization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'Cost per Customer'!$A$3:$A$28</c:f>
              <c:numCache>
                <c:formatCode>General</c:formatCode>
                <c:ptCount val="2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</c:numCache>
            </c:numRef>
          </c:cat>
          <c:val>
            <c:numRef>
              <c:f>'Cost per Customer'!$G$3:$G$28</c:f>
              <c:numCache>
                <c:formatCode>_("$"* #,##0.00_);_("$"* \(#,##0.00\);_("$"* "-"??_);_(@_)</c:formatCode>
                <c:ptCount val="26"/>
                <c:pt idx="0">
                  <c:v>968.78677925325826</c:v>
                </c:pt>
                <c:pt idx="1">
                  <c:v>1203.9053329372073</c:v>
                </c:pt>
                <c:pt idx="2">
                  <c:v>1121.6787063067404</c:v>
                </c:pt>
                <c:pt idx="3">
                  <c:v>1139.4508332586242</c:v>
                </c:pt>
                <c:pt idx="4">
                  <c:v>1108.9541750978929</c:v>
                </c:pt>
                <c:pt idx="5">
                  <c:v>1142.9784897247614</c:v>
                </c:pt>
                <c:pt idx="6">
                  <c:v>1120.5740501650005</c:v>
                </c:pt>
                <c:pt idx="7">
                  <c:v>1164.8765088356743</c:v>
                </c:pt>
                <c:pt idx="8">
                  <c:v>1151.5739970492984</c:v>
                </c:pt>
                <c:pt idx="9">
                  <c:v>1157.3946947482646</c:v>
                </c:pt>
                <c:pt idx="10">
                  <c:v>1133.5683276265531</c:v>
                </c:pt>
                <c:pt idx="11">
                  <c:v>1181.4389123524265</c:v>
                </c:pt>
                <c:pt idx="12">
                  <c:v>1161.2374343536933</c:v>
                </c:pt>
                <c:pt idx="13">
                  <c:v>1190.5718369686003</c:v>
                </c:pt>
                <c:pt idx="14">
                  <c:v>1181.385084501067</c:v>
                </c:pt>
                <c:pt idx="15">
                  <c:v>1245.5375577486946</c:v>
                </c:pt>
                <c:pt idx="16">
                  <c:v>1194.8551726203407</c:v>
                </c:pt>
                <c:pt idx="17">
                  <c:v>1259.0440065709906</c:v>
                </c:pt>
                <c:pt idx="18">
                  <c:v>1249.4885300128788</c:v>
                </c:pt>
                <c:pt idx="19">
                  <c:v>1297.0364081106454</c:v>
                </c:pt>
                <c:pt idx="20">
                  <c:v>1158.9163944704549</c:v>
                </c:pt>
                <c:pt idx="21">
                  <c:v>1223.7047286585041</c:v>
                </c:pt>
                <c:pt idx="22">
                  <c:v>1233.6536873356019</c:v>
                </c:pt>
                <c:pt idx="23">
                  <c:v>1270.5484241954732</c:v>
                </c:pt>
                <c:pt idx="24">
                  <c:v>1281.8522164854885</c:v>
                </c:pt>
                <c:pt idx="25">
                  <c:v>1340.2105094498299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A2D-468A-8052-EAF56BFB602A}"/>
            </c:ext>
          </c:extLst>
        </c:ser>
        <c:ser>
          <c:idx val="8"/>
          <c:order val="1"/>
          <c:tx>
            <c:strRef>
              <c:f>'Cost per Customer'!$I$1:$L$1</c:f>
              <c:strCache>
                <c:ptCount val="1"/>
                <c:pt idx="0">
                  <c:v>Annual Costs in 2016 Dollars for Regional Plant Serving Area Communities - Includes O&amp;M</c:v>
                </c:pt>
              </c:strCache>
            </c:strRef>
          </c:tx>
          <c:spPr>
            <a:ln w="28575" cap="rnd">
              <a:solidFill>
                <a:srgbClr val="175C8F"/>
              </a:solidFill>
              <a:round/>
            </a:ln>
            <a:effectLst/>
          </c:spPr>
          <c:marker>
            <c:symbol val="none"/>
          </c:marker>
          <c:cat>
            <c:numRef>
              <c:f>'Cost per Customer'!$A$3:$A$28</c:f>
              <c:numCache>
                <c:formatCode>General</c:formatCode>
                <c:ptCount val="2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</c:numCache>
            </c:numRef>
          </c:cat>
          <c:val>
            <c:numRef>
              <c:f>'Cost per Customer'!$J$3:$J$28</c:f>
              <c:numCache>
                <c:formatCode>"$"#,##0.00_);[Red]\("$"#,##0.00\)</c:formatCode>
                <c:ptCount val="26"/>
                <c:pt idx="0">
                  <c:v>1298.0767971534181</c:v>
                </c:pt>
                <c:pt idx="1">
                  <c:v>1237.0005775149718</c:v>
                </c:pt>
                <c:pt idx="2">
                  <c:v>1182.8447431450647</c:v>
                </c:pt>
                <c:pt idx="3">
                  <c:v>1134.561034671962</c:v>
                </c:pt>
                <c:pt idx="4">
                  <c:v>1091.3048856773457</c:v>
                </c:pt>
                <c:pt idx="5">
                  <c:v>1052.3883116139718</c:v>
                </c:pt>
                <c:pt idx="6">
                  <c:v>1008.8749058698717</c:v>
                </c:pt>
                <c:pt idx="7">
                  <c:v>969.99200003842191</c:v>
                </c:pt>
                <c:pt idx="8">
                  <c:v>935.09353747501223</c:v>
                </c:pt>
                <c:pt idx="9">
                  <c:v>903.65013318800254</c:v>
                </c:pt>
                <c:pt idx="10">
                  <c:v>931.69350863405327</c:v>
                </c:pt>
                <c:pt idx="11">
                  <c:v>904.76048928966713</c:v>
                </c:pt>
                <c:pt idx="12">
                  <c:v>880.33452287799162</c:v>
                </c:pt>
                <c:pt idx="13">
                  <c:v>858.13546388235443</c:v>
                </c:pt>
                <c:pt idx="14">
                  <c:v>837.92507480818779</c:v>
                </c:pt>
                <c:pt idx="15">
                  <c:v>848.64695696947877</c:v>
                </c:pt>
                <c:pt idx="16">
                  <c:v>830.82318734186549</c:v>
                </c:pt>
                <c:pt idx="17">
                  <c:v>814.52463084819533</c:v>
                </c:pt>
                <c:pt idx="18">
                  <c:v>799.61301905808818</c:v>
                </c:pt>
                <c:pt idx="19">
                  <c:v>785.96768985576387</c:v>
                </c:pt>
                <c:pt idx="20">
                  <c:v>629.32854757094162</c:v>
                </c:pt>
                <c:pt idx="21">
                  <c:v>622.44398916618525</c:v>
                </c:pt>
                <c:pt idx="22">
                  <c:v>616.07024053062207</c:v>
                </c:pt>
                <c:pt idx="23">
                  <c:v>610.38265953595555</c:v>
                </c:pt>
                <c:pt idx="24">
                  <c:v>605.33535778389023</c:v>
                </c:pt>
                <c:pt idx="25">
                  <c:v>600.88755681772341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A2D-468A-8052-EAF56BFB6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6112328"/>
        <c:axId val="476109584"/>
      </c:lineChart>
      <c:catAx>
        <c:axId val="476112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109584"/>
        <c:crosses val="autoZero"/>
        <c:auto val="1"/>
        <c:lblAlgn val="ctr"/>
        <c:lblOffset val="100"/>
        <c:noMultiLvlLbl val="0"/>
      </c:catAx>
      <c:valAx>
        <c:axId val="47610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112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en-US" sz="14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6"/>
          <c:order val="0"/>
          <c:tx>
            <c:strRef>
              <c:f>'Cost per Customer'!$F$1:$H$1</c:f>
              <c:strCache>
                <c:ptCount val="1"/>
                <c:pt idx="0">
                  <c:v>Annual Costs in 2016 Dollars for Sioux Falls Regionalization</c:v>
                </c:pt>
              </c:strCache>
            </c:strRef>
          </c:tx>
          <c:spPr>
            <a:ln w="28575" cap="rnd">
              <a:solidFill>
                <a:srgbClr val="70AD47"/>
              </a:solidFill>
              <a:round/>
            </a:ln>
            <a:effectLst/>
          </c:spPr>
          <c:marker>
            <c:symbol val="none"/>
          </c:marker>
          <c:cat>
            <c:numRef>
              <c:f>'Cost per Customer'!$A$3:$A$28</c:f>
              <c:numCache>
                <c:formatCode>General</c:formatCode>
                <c:ptCount val="2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</c:numCache>
            </c:numRef>
          </c:cat>
          <c:val>
            <c:numRef>
              <c:f>'Cost per Customer'!$H$3:$H$28</c:f>
              <c:numCache>
                <c:formatCode>_("$"* #,##0.00_);_("$"* \(#,##0.00\);_("$"* "-"??_);_(@_)</c:formatCode>
                <c:ptCount val="26"/>
                <c:pt idx="0">
                  <c:v>1250.6521017357818</c:v>
                </c:pt>
                <c:pt idx="1">
                  <c:v>1376.8972461745157</c:v>
                </c:pt>
                <c:pt idx="2">
                  <c:v>1307.5993764970508</c:v>
                </c:pt>
                <c:pt idx="3">
                  <c:v>1287.2620256293144</c:v>
                </c:pt>
                <c:pt idx="4">
                  <c:v>1275.0625174546697</c:v>
                </c:pt>
                <c:pt idx="5">
                  <c:v>1257.7571602920186</c:v>
                </c:pt>
                <c:pt idx="6">
                  <c:v>1248.3953614096056</c:v>
                </c:pt>
                <c:pt idx="7">
                  <c:v>1233.9903387265915</c:v>
                </c:pt>
                <c:pt idx="8">
                  <c:v>1233.6684121410574</c:v>
                </c:pt>
                <c:pt idx="9">
                  <c:v>1221.9872816218249</c:v>
                </c:pt>
                <c:pt idx="10">
                  <c:v>1217.8928623347499</c:v>
                </c:pt>
                <c:pt idx="11">
                  <c:v>1258.0355792647115</c:v>
                </c:pt>
                <c:pt idx="12">
                  <c:v>1213.4075746634967</c:v>
                </c:pt>
                <c:pt idx="13">
                  <c:v>1206.9526385892548</c:v>
                </c:pt>
                <c:pt idx="14">
                  <c:v>1207.7660543854279</c:v>
                </c:pt>
                <c:pt idx="15">
                  <c:v>1209.7489511161602</c:v>
                </c:pt>
                <c:pt idx="16">
                  <c:v>1212.8876323343432</c:v>
                </c:pt>
                <c:pt idx="17">
                  <c:v>1217.1699780249319</c:v>
                </c:pt>
                <c:pt idx="18">
                  <c:v>1268.5103699689246</c:v>
                </c:pt>
                <c:pt idx="19">
                  <c:v>1234.810600482386</c:v>
                </c:pt>
                <c:pt idx="20">
                  <c:v>1160.4998980481746</c:v>
                </c:pt>
                <c:pt idx="21">
                  <c:v>1177.7769793091286</c:v>
                </c:pt>
                <c:pt idx="22">
                  <c:v>1184.8931159835504</c:v>
                </c:pt>
                <c:pt idx="23">
                  <c:v>1204.0502920426486</c:v>
                </c:pt>
                <c:pt idx="24">
                  <c:v>1267.4368953745147</c:v>
                </c:pt>
                <c:pt idx="25">
                  <c:v>1234.3120876551818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98B-4839-9F7A-421B4D91E663}"/>
            </c:ext>
          </c:extLst>
        </c:ser>
        <c:ser>
          <c:idx val="9"/>
          <c:order val="1"/>
          <c:tx>
            <c:strRef>
              <c:f>'Cost per Customer'!$I$1:$L$1</c:f>
              <c:strCache>
                <c:ptCount val="1"/>
                <c:pt idx="0">
                  <c:v>Annual Costs in 2016 Dollars for Regional Plant Serving Area Communities - Includes O&amp;M</c:v>
                </c:pt>
              </c:strCache>
            </c:strRef>
          </c:tx>
          <c:spPr>
            <a:ln w="28575" cap="rnd">
              <a:solidFill>
                <a:srgbClr val="175C8F"/>
              </a:solidFill>
              <a:round/>
            </a:ln>
            <a:effectLst/>
          </c:spPr>
          <c:marker>
            <c:symbol val="none"/>
          </c:marker>
          <c:cat>
            <c:numRef>
              <c:f>'Cost per Customer'!$A$3:$A$28</c:f>
              <c:numCache>
                <c:formatCode>General</c:formatCode>
                <c:ptCount val="2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</c:numCache>
            </c:numRef>
          </c:cat>
          <c:val>
            <c:numRef>
              <c:f>'Cost per Customer'!$K$3:$K$28</c:f>
              <c:numCache>
                <c:formatCode>"$"#,##0.00_);[Red]\("$"#,##0.00\)</c:formatCode>
                <c:ptCount val="26"/>
                <c:pt idx="0">
                  <c:v>907.57587120540006</c:v>
                </c:pt>
                <c:pt idx="1">
                  <c:v>881.66193314505404</c:v>
                </c:pt>
                <c:pt idx="2">
                  <c:v>856.65821552725197</c:v>
                </c:pt>
                <c:pt idx="3">
                  <c:v>832.53054131076999</c:v>
                </c:pt>
                <c:pt idx="4">
                  <c:v>809.24603996137932</c:v>
                </c:pt>
                <c:pt idx="5">
                  <c:v>786.77309727844965</c:v>
                </c:pt>
                <c:pt idx="6">
                  <c:v>765.08130715055688</c:v>
                </c:pt>
                <c:pt idx="7">
                  <c:v>744.14142516591392</c:v>
                </c:pt>
                <c:pt idx="8">
                  <c:v>723.92532400629045</c:v>
                </c:pt>
                <c:pt idx="9">
                  <c:v>704.4059505558331</c:v>
                </c:pt>
                <c:pt idx="10">
                  <c:v>729.78953767176176</c:v>
                </c:pt>
                <c:pt idx="11">
                  <c:v>711.16124235084237</c:v>
                </c:pt>
                <c:pt idx="12">
                  <c:v>693.15864557062139</c:v>
                </c:pt>
                <c:pt idx="13">
                  <c:v>675.75855483295868</c:v>
                </c:pt>
                <c:pt idx="14">
                  <c:v>658.93866126627438</c:v>
                </c:pt>
                <c:pt idx="15">
                  <c:v>665.5358412747014</c:v>
                </c:pt>
                <c:pt idx="16">
                  <c:v>648.93361496795819</c:v>
                </c:pt>
                <c:pt idx="17">
                  <c:v>632.88344249945521</c:v>
                </c:pt>
                <c:pt idx="18">
                  <c:v>617.36492269586995</c:v>
                </c:pt>
                <c:pt idx="19">
                  <c:v>602.35843104759772</c:v>
                </c:pt>
                <c:pt idx="20">
                  <c:v>478.28812527296833</c:v>
                </c:pt>
                <c:pt idx="21">
                  <c:v>468.46350464191784</c:v>
                </c:pt>
                <c:pt idx="22">
                  <c:v>458.93433983807313</c:v>
                </c:pt>
                <c:pt idx="23">
                  <c:v>449.69005961997465</c:v>
                </c:pt>
                <c:pt idx="24">
                  <c:v>440.72049171271726</c:v>
                </c:pt>
                <c:pt idx="25">
                  <c:v>432.01584753634882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98B-4839-9F7A-421B4D91E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6710968"/>
        <c:axId val="476111152"/>
      </c:lineChart>
      <c:catAx>
        <c:axId val="466710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111152"/>
        <c:crosses val="autoZero"/>
        <c:auto val="1"/>
        <c:lblAlgn val="ctr"/>
        <c:lblOffset val="100"/>
        <c:noMultiLvlLbl val="0"/>
      </c:catAx>
      <c:valAx>
        <c:axId val="47611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710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en-US" sz="14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&amp; per Gal Cost'!$D$65</c:f>
              <c:strCache>
                <c:ptCount val="1"/>
                <c:pt idx="0">
                  <c:v>SBR Phase I&amp;II</c:v>
                </c:pt>
              </c:strCache>
            </c:strRef>
          </c:tx>
          <c:invertIfNegative val="0"/>
          <c:cat>
            <c:strRef>
              <c:f>'Summary &amp; per Gal Cost'!$C$66:$C$68</c:f>
              <c:strCache>
                <c:ptCount val="3"/>
                <c:pt idx="0">
                  <c:v>Harrisburg</c:v>
                </c:pt>
                <c:pt idx="1">
                  <c:v>Tea</c:v>
                </c:pt>
                <c:pt idx="2">
                  <c:v>Worthing</c:v>
                </c:pt>
              </c:strCache>
            </c:strRef>
          </c:cat>
          <c:val>
            <c:numRef>
              <c:f>'Summary &amp; per Gal Cost'!$D$74:$D$76</c:f>
              <c:numCache>
                <c:formatCode>_("$"* #,##0.00_);_("$"* \(#,##0.00\);_("$"* "-"??_);_(@_)</c:formatCode>
                <c:ptCount val="3"/>
                <c:pt idx="0">
                  <c:v>7.9199615389156515</c:v>
                </c:pt>
                <c:pt idx="1">
                  <c:v>7.9199615389156506</c:v>
                </c:pt>
                <c:pt idx="2">
                  <c:v>7.9199615389156497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F4-44C4-B870-4A38EAD2DF28}"/>
            </c:ext>
          </c:extLst>
        </c:ser>
        <c:ser>
          <c:idx val="1"/>
          <c:order val="1"/>
          <c:tx>
            <c:strRef>
              <c:f>'Summary &amp; per Gal Cost'!$E$65</c:f>
              <c:strCache>
                <c:ptCount val="1"/>
                <c:pt idx="0">
                  <c:v>SBR - No Phasing</c:v>
                </c:pt>
              </c:strCache>
            </c:strRef>
          </c:tx>
          <c:invertIfNegative val="0"/>
          <c:cat>
            <c:strRef>
              <c:f>'Summary &amp; per Gal Cost'!$C$66:$C$68</c:f>
              <c:strCache>
                <c:ptCount val="3"/>
                <c:pt idx="0">
                  <c:v>Harrisburg</c:v>
                </c:pt>
                <c:pt idx="1">
                  <c:v>Tea</c:v>
                </c:pt>
                <c:pt idx="2">
                  <c:v>Worthing</c:v>
                </c:pt>
              </c:strCache>
            </c:strRef>
          </c:cat>
          <c:val>
            <c:numRef>
              <c:f>'Summary &amp; per Gal Cost'!$E$74:$E$76</c:f>
              <c:numCache>
                <c:formatCode>_("$"* #,##0.00_);_("$"* \(#,##0.00\);_("$"* "-"??_);_(@_)</c:formatCode>
                <c:ptCount val="3"/>
                <c:pt idx="0">
                  <c:v>8.0348024109757255</c:v>
                </c:pt>
                <c:pt idx="1">
                  <c:v>8.0348024109757255</c:v>
                </c:pt>
                <c:pt idx="2">
                  <c:v>8.0348024109757237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F4-44C4-B870-4A38EAD2DF28}"/>
            </c:ext>
          </c:extLst>
        </c:ser>
        <c:ser>
          <c:idx val="2"/>
          <c:order val="2"/>
          <c:tx>
            <c:strRef>
              <c:f>'Summary &amp; per Gal Cost'!$F$65</c:f>
              <c:strCache>
                <c:ptCount val="1"/>
                <c:pt idx="0">
                  <c:v>Activated Sludge - Phase I&amp;II</c:v>
                </c:pt>
              </c:strCache>
            </c:strRef>
          </c:tx>
          <c:invertIfNegative val="0"/>
          <c:cat>
            <c:strRef>
              <c:f>'Summary &amp; per Gal Cost'!$C$66:$C$68</c:f>
              <c:strCache>
                <c:ptCount val="3"/>
                <c:pt idx="0">
                  <c:v>Harrisburg</c:v>
                </c:pt>
                <c:pt idx="1">
                  <c:v>Tea</c:v>
                </c:pt>
                <c:pt idx="2">
                  <c:v>Worthing</c:v>
                </c:pt>
              </c:strCache>
            </c:strRef>
          </c:cat>
          <c:val>
            <c:numRef>
              <c:f>'Summary &amp; per Gal Cost'!$F$74:$F$76</c:f>
              <c:numCache>
                <c:formatCode>_("$"* #,##0.00_);_("$"* \(#,##0.00\);_("$"* "-"??_);_(@_)</c:formatCode>
                <c:ptCount val="3"/>
                <c:pt idx="0">
                  <c:v>10.599139126995373</c:v>
                </c:pt>
                <c:pt idx="1">
                  <c:v>10.599139126995372</c:v>
                </c:pt>
                <c:pt idx="2">
                  <c:v>10.599139126995372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F4-44C4-B870-4A38EAD2DF28}"/>
            </c:ext>
          </c:extLst>
        </c:ser>
        <c:ser>
          <c:idx val="3"/>
          <c:order val="3"/>
          <c:tx>
            <c:strRef>
              <c:f>'Summary &amp; per Gal Cost'!$G$65</c:f>
              <c:strCache>
                <c:ptCount val="1"/>
                <c:pt idx="0">
                  <c:v>Activated Sludge - No Phasing</c:v>
                </c:pt>
              </c:strCache>
            </c:strRef>
          </c:tx>
          <c:invertIfNegative val="0"/>
          <c:cat>
            <c:strRef>
              <c:f>'Summary &amp; per Gal Cost'!$C$66:$C$68</c:f>
              <c:strCache>
                <c:ptCount val="3"/>
                <c:pt idx="0">
                  <c:v>Harrisburg</c:v>
                </c:pt>
                <c:pt idx="1">
                  <c:v>Tea</c:v>
                </c:pt>
                <c:pt idx="2">
                  <c:v>Worthing</c:v>
                </c:pt>
              </c:strCache>
            </c:strRef>
          </c:cat>
          <c:val>
            <c:numRef>
              <c:f>'Summary &amp; per Gal Cost'!$G$74:$G$76</c:f>
              <c:numCache>
                <c:formatCode>_("$"* #,##0.00_);_("$"* \(#,##0.00\);_("$"* "-"??_);_(@_)</c:formatCode>
                <c:ptCount val="3"/>
                <c:pt idx="0">
                  <c:v>9.5801085647492208</c:v>
                </c:pt>
                <c:pt idx="1">
                  <c:v>9.5801085647492208</c:v>
                </c:pt>
                <c:pt idx="2">
                  <c:v>9.580108564749219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AF4-44C4-B870-4A38EAD2DF28}"/>
            </c:ext>
          </c:extLst>
        </c:ser>
        <c:ser>
          <c:idx val="4"/>
          <c:order val="4"/>
          <c:tx>
            <c:strRef>
              <c:f>'Summary &amp; per Gal Cost'!$H$65</c:f>
              <c:strCache>
                <c:ptCount val="1"/>
                <c:pt idx="0">
                  <c:v>Recommended Alternative from Community's Study</c:v>
                </c:pt>
              </c:strCache>
            </c:strRef>
          </c:tx>
          <c:invertIfNegative val="0"/>
          <c:cat>
            <c:strRef>
              <c:f>'Summary &amp; per Gal Cost'!$C$66:$C$68</c:f>
              <c:strCache>
                <c:ptCount val="3"/>
                <c:pt idx="0">
                  <c:v>Harrisburg</c:v>
                </c:pt>
                <c:pt idx="1">
                  <c:v>Tea</c:v>
                </c:pt>
                <c:pt idx="2">
                  <c:v>Worthing</c:v>
                </c:pt>
              </c:strCache>
            </c:strRef>
          </c:cat>
          <c:val>
            <c:numRef>
              <c:f>'Summary &amp; per Gal Cost'!$H$74:$H$76</c:f>
              <c:numCache>
                <c:formatCode>_("$"* #,##0.00_);_("$"* \(#,##0.00\);_("$"* "-"??_);_(@_)</c:formatCode>
                <c:ptCount val="3"/>
                <c:pt idx="0">
                  <c:v>7.0960735721998782</c:v>
                </c:pt>
                <c:pt idx="1">
                  <c:v>1.8853351313131315</c:v>
                </c:pt>
                <c:pt idx="2">
                  <c:v>5.4972366032024764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AF4-44C4-B870-4A38EAD2DF28}"/>
            </c:ext>
          </c:extLst>
        </c:ser>
        <c:ser>
          <c:idx val="5"/>
          <c:order val="5"/>
          <c:tx>
            <c:strRef>
              <c:f>'Summary &amp; per Gal Cost'!$I$65</c:f>
              <c:strCache>
                <c:ptCount val="1"/>
                <c:pt idx="0">
                  <c:v>Mechancial Treatment from Community's Study</c:v>
                </c:pt>
              </c:strCache>
            </c:strRef>
          </c:tx>
          <c:invertIfNegative val="0"/>
          <c:cat>
            <c:strRef>
              <c:f>'Summary &amp; per Gal Cost'!$C$66:$C$68</c:f>
              <c:strCache>
                <c:ptCount val="3"/>
                <c:pt idx="0">
                  <c:v>Harrisburg</c:v>
                </c:pt>
                <c:pt idx="1">
                  <c:v>Tea</c:v>
                </c:pt>
                <c:pt idx="2">
                  <c:v>Worthing</c:v>
                </c:pt>
              </c:strCache>
            </c:strRef>
          </c:cat>
          <c:val>
            <c:numRef>
              <c:f>'Summary &amp; per Gal Cost'!$I$74:$I$76</c:f>
              <c:numCache>
                <c:formatCode>_("$"* #,##0.00_);_("$"* \(#,##0.00\);_("$"* "-"??_);_(@_)</c:formatCode>
                <c:ptCount val="3"/>
                <c:pt idx="0">
                  <c:v>16.712771044713072</c:v>
                </c:pt>
                <c:pt idx="1">
                  <c:v>3.8569930942073798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AF4-44C4-B870-4A38EAD2DF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2285728"/>
        <c:axId val="382286120"/>
      </c:barChart>
      <c:catAx>
        <c:axId val="382285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382286120"/>
        <c:crosses val="autoZero"/>
        <c:auto val="1"/>
        <c:lblAlgn val="ctr"/>
        <c:lblOffset val="100"/>
        <c:noMultiLvlLbl val="0"/>
      </c:catAx>
      <c:valAx>
        <c:axId val="382286120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3822857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 algn="ctr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 algn="ctr">
        <a:defRPr lang="en-US" sz="14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'Annual Costs'!$F$1:$M$1</c:f>
              <c:strCache>
                <c:ptCount val="1"/>
                <c:pt idx="0">
                  <c:v>Harrisburg</c:v>
                </c:pt>
              </c:strCache>
            </c:strRef>
          </c:tx>
          <c:marker>
            <c:symbol val="none"/>
          </c:marker>
          <c:cat>
            <c:numRef>
              <c:f>'Annual Costs'!$A$3:$A$28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'Annual Costs'!$J$3:$J$28</c:f>
              <c:numCache>
                <c:formatCode>_("$"* #,##0_);_("$"* \(#,##0\);_("$"* "-"_);_(@_)</c:formatCode>
                <c:ptCount val="26"/>
                <c:pt idx="0">
                  <c:v>639692.86679999984</c:v>
                </c:pt>
                <c:pt idx="1">
                  <c:v>999336.87791957485</c:v>
                </c:pt>
                <c:pt idx="2">
                  <c:v>944945.97323676338</c:v>
                </c:pt>
                <c:pt idx="3">
                  <c:v>1024088.142470208</c:v>
                </c:pt>
                <c:pt idx="4">
                  <c:v>1080526.7359117591</c:v>
                </c:pt>
                <c:pt idx="5">
                  <c:v>1174404.8997918407</c:v>
                </c:pt>
                <c:pt idx="6">
                  <c:v>1237640.5473597154</c:v>
                </c:pt>
                <c:pt idx="7">
                  <c:v>1348098.9330103551</c:v>
                </c:pt>
                <c:pt idx="8">
                  <c:v>1479616.8839729622</c:v>
                </c:pt>
                <c:pt idx="9">
                  <c:v>1524662.0885942252</c:v>
                </c:pt>
                <c:pt idx="10">
                  <c:v>1661506.6488852163</c:v>
                </c:pt>
                <c:pt idx="11">
                  <c:v>1746300.3773340732</c:v>
                </c:pt>
                <c:pt idx="12">
                  <c:v>1888053.0464639885</c:v>
                </c:pt>
                <c:pt idx="13">
                  <c:v>2019754.5014920929</c:v>
                </c:pt>
                <c:pt idx="14">
                  <c:v>2241446.8476952054</c:v>
                </c:pt>
                <c:pt idx="15">
                  <c:v>2285307.9841650692</c:v>
                </c:pt>
                <c:pt idx="16">
                  <c:v>2502615.3860920672</c:v>
                </c:pt>
                <c:pt idx="17">
                  <c:v>2648668.9871158013</c:v>
                </c:pt>
                <c:pt idx="18">
                  <c:v>3030362.8215892166</c:v>
                </c:pt>
                <c:pt idx="19">
                  <c:v>3093353.173141127</c:v>
                </c:pt>
                <c:pt idx="20">
                  <c:v>3271169.7442139871</c:v>
                </c:pt>
                <c:pt idx="21">
                  <c:v>3474976.352722636</c:v>
                </c:pt>
                <c:pt idx="22">
                  <c:v>3812535.6691858293</c:v>
                </c:pt>
                <c:pt idx="23">
                  <c:v>4017254.2071340028</c:v>
                </c:pt>
                <c:pt idx="24">
                  <c:v>4297726.7388795698</c:v>
                </c:pt>
                <c:pt idx="25">
                  <c:v>5153635.5297720823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2DE-41BE-B133-B6A7814D8B38}"/>
            </c:ext>
          </c:extLst>
        </c:ser>
        <c:ser>
          <c:idx val="1"/>
          <c:order val="1"/>
          <c:tx>
            <c:strRef>
              <c:f>'Annual Costs'!$N$1:$U$1</c:f>
              <c:strCache>
                <c:ptCount val="1"/>
                <c:pt idx="0">
                  <c:v>Tea</c:v>
                </c:pt>
              </c:strCache>
            </c:strRef>
          </c:tx>
          <c:marker>
            <c:symbol val="none"/>
          </c:marker>
          <c:cat>
            <c:numRef>
              <c:f>'Annual Costs'!$A$3:$A$28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'Annual Costs'!$R$3:$R$28</c:f>
              <c:numCache>
                <c:formatCode>_("$"* #,##0_);_("$"* \(#,##0\);_("$"* "-"_);_(@_)</c:formatCode>
                <c:ptCount val="26"/>
                <c:pt idx="0">
                  <c:v>764504.20799999987</c:v>
                </c:pt>
                <c:pt idx="1">
                  <c:v>1218491.5026995353</c:v>
                </c:pt>
                <c:pt idx="2">
                  <c:v>1189467.6449020009</c:v>
                </c:pt>
                <c:pt idx="3">
                  <c:v>1320083.2909141858</c:v>
                </c:pt>
                <c:pt idx="4">
                  <c:v>1365459.5116244289</c:v>
                </c:pt>
                <c:pt idx="5">
                  <c:v>1529309.6843123299</c:v>
                </c:pt>
                <c:pt idx="6">
                  <c:v>1604516.4566411942</c:v>
                </c:pt>
                <c:pt idx="7">
                  <c:v>1817161.4533101572</c:v>
                </c:pt>
                <c:pt idx="8">
                  <c:v>1910309.3392838722</c:v>
                </c:pt>
                <c:pt idx="9">
                  <c:v>2045440.8770971</c:v>
                </c:pt>
                <c:pt idx="10">
                  <c:v>2109232.9371416424</c:v>
                </c:pt>
                <c:pt idx="11">
                  <c:v>2352554.2424961687</c:v>
                </c:pt>
                <c:pt idx="12">
                  <c:v>2424940.1854298529</c:v>
                </c:pt>
                <c:pt idx="13">
                  <c:v>2630129.5983202839</c:v>
                </c:pt>
                <c:pt idx="14">
                  <c:v>2730842.0315444344</c:v>
                </c:pt>
                <c:pt idx="15">
                  <c:v>3048260.3267998626</c:v>
                </c:pt>
                <c:pt idx="16">
                  <c:v>3024726.1343659493</c:v>
                </c:pt>
                <c:pt idx="17">
                  <c:v>3357398.5611179261</c:v>
                </c:pt>
                <c:pt idx="18">
                  <c:v>3460280.9354690006</c:v>
                </c:pt>
                <c:pt idx="19">
                  <c:v>3755770.4015747942</c:v>
                </c:pt>
                <c:pt idx="20">
                  <c:v>3825393.0780200139</c:v>
                </c:pt>
                <c:pt idx="21">
                  <c:v>4181797.0579419043</c:v>
                </c:pt>
                <c:pt idx="22">
                  <c:v>4349071.5061089555</c:v>
                </c:pt>
                <c:pt idx="23">
                  <c:v>4621756.3410850158</c:v>
                </c:pt>
                <c:pt idx="24">
                  <c:v>4801469.4322372144</c:v>
                </c:pt>
                <c:pt idx="25">
                  <c:v>5173978.1803226313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2DE-41BE-B133-B6A7814D8B38}"/>
            </c:ext>
          </c:extLst>
        </c:ser>
        <c:ser>
          <c:idx val="2"/>
          <c:order val="2"/>
          <c:tx>
            <c:strRef>
              <c:f>'Annual Costs'!$V$1:$AC$1</c:f>
              <c:strCache>
                <c:ptCount val="1"/>
                <c:pt idx="0">
                  <c:v>Worthing</c:v>
                </c:pt>
              </c:strCache>
            </c:strRef>
          </c:tx>
          <c:marker>
            <c:symbol val="none"/>
          </c:marker>
          <c:cat>
            <c:numRef>
              <c:f>'Annual Costs'!$A$3:$A$28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'Annual Costs'!$Z$3:$Z$28</c:f>
              <c:numCache>
                <c:formatCode>_("$"* #,##0_);_("$"* \(#,##0\);_("$"* "-"_);_(@_)</c:formatCode>
                <c:ptCount val="26"/>
                <c:pt idx="0">
                  <c:v>130492.2</c:v>
                </c:pt>
                <c:pt idx="1">
                  <c:v>193954.56200000001</c:v>
                </c:pt>
                <c:pt idx="2">
                  <c:v>187768.78435919998</c:v>
                </c:pt>
                <c:pt idx="3">
                  <c:v>199562.11331159907</c:v>
                </c:pt>
                <c:pt idx="4">
                  <c:v>214838.94459529969</c:v>
                </c:pt>
                <c:pt idx="5">
                  <c:v>228352.82924675982</c:v>
                </c:pt>
                <c:pt idx="6">
                  <c:v>245630.40208029305</c:v>
                </c:pt>
                <c:pt idx="7">
                  <c:v>261110.45009258867</c:v>
                </c:pt>
                <c:pt idx="8">
                  <c:v>283690.10695408063</c:v>
                </c:pt>
                <c:pt idx="9">
                  <c:v>301508.09078888356</c:v>
                </c:pt>
                <c:pt idx="10">
                  <c:v>323736.5965823264</c:v>
                </c:pt>
                <c:pt idx="11">
                  <c:v>370604.75581318873</c:v>
                </c:pt>
                <c:pt idx="12">
                  <c:v>372710.58184409095</c:v>
                </c:pt>
                <c:pt idx="13">
                  <c:v>396146.66647514486</c:v>
                </c:pt>
                <c:pt idx="14">
                  <c:v>424774.97510017094</c:v>
                </c:pt>
                <c:pt idx="15">
                  <c:v>455305.29527473496</c:v>
                </c:pt>
                <c:pt idx="16">
                  <c:v>487864.49038031563</c:v>
                </c:pt>
                <c:pt idx="17">
                  <c:v>522588.06557232374</c:v>
                </c:pt>
                <c:pt idx="18">
                  <c:v>592183.20448666927</c:v>
                </c:pt>
                <c:pt idx="19">
                  <c:v>603309.85803957551</c:v>
                </c:pt>
                <c:pt idx="20">
                  <c:v>641242.63789503835</c:v>
                </c:pt>
                <c:pt idx="21">
                  <c:v>690621.47385701654</c:v>
                </c:pt>
                <c:pt idx="22">
                  <c:v>734098.43498258386</c:v>
                </c:pt>
                <c:pt idx="23">
                  <c:v>789937.78780210728</c:v>
                </c:pt>
                <c:pt idx="24">
                  <c:v>888352.46888742805</c:v>
                </c:pt>
                <c:pt idx="25">
                  <c:v>902929.17614243517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2DE-41BE-B133-B6A7814D8B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2287296"/>
        <c:axId val="382287688"/>
      </c:lineChart>
      <c:catAx>
        <c:axId val="38228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Calibri" panose="020F0502020204030204" pitchFamily="34" charset="0"/>
              </a:defRPr>
            </a:pPr>
            <a:endParaRPr lang="en-US"/>
          </a:p>
        </c:txPr>
        <c:crossAx val="382287688"/>
        <c:crosses val="autoZero"/>
        <c:auto val="1"/>
        <c:lblAlgn val="ctr"/>
        <c:lblOffset val="100"/>
        <c:noMultiLvlLbl val="0"/>
      </c:catAx>
      <c:valAx>
        <c:axId val="382287688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_);_(@_)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Calibri" panose="020F0502020204030204" pitchFamily="34" charset="0"/>
              </a:defRPr>
            </a:pPr>
            <a:endParaRPr lang="en-US"/>
          </a:p>
        </c:txPr>
        <c:crossAx val="3822872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aseline="0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'Annual Cost Comparison'!$W$3:$Z$3</c:f>
              <c:strCache>
                <c:ptCount val="1"/>
                <c:pt idx="0">
                  <c:v>Debt Service - Regionalization with Area Communities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'Annual Cost Comparison'!$A$4:$A$29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'Annual Cost Comparison'!$X$4:$X$29</c:f>
              <c:numCache>
                <c:formatCode>_("$"* #,##0_);_("$"* \(#,##0\);_("$"* "-"??_);_(@_)</c:formatCode>
                <c:ptCount val="26"/>
                <c:pt idx="0">
                  <c:v>1257830.7452008936</c:v>
                </c:pt>
                <c:pt idx="1">
                  <c:v>1257830.7452008936</c:v>
                </c:pt>
                <c:pt idx="2">
                  <c:v>1257830.7452008936</c:v>
                </c:pt>
                <c:pt idx="3">
                  <c:v>1257830.7452008936</c:v>
                </c:pt>
                <c:pt idx="4">
                  <c:v>1257830.7452008936</c:v>
                </c:pt>
                <c:pt idx="5">
                  <c:v>1257830.7452008936</c:v>
                </c:pt>
                <c:pt idx="6">
                  <c:v>1257830.7452008936</c:v>
                </c:pt>
                <c:pt idx="7">
                  <c:v>1257830.7452008936</c:v>
                </c:pt>
                <c:pt idx="8">
                  <c:v>1257830.7452008936</c:v>
                </c:pt>
                <c:pt idx="9">
                  <c:v>1257830.7452008936</c:v>
                </c:pt>
                <c:pt idx="10">
                  <c:v>1257830.7452008936</c:v>
                </c:pt>
                <c:pt idx="11">
                  <c:v>1257830.7452008936</c:v>
                </c:pt>
                <c:pt idx="12">
                  <c:v>1257830.7452008936</c:v>
                </c:pt>
                <c:pt idx="13">
                  <c:v>1257830.7452008936</c:v>
                </c:pt>
                <c:pt idx="14">
                  <c:v>1257830.7452008936</c:v>
                </c:pt>
                <c:pt idx="15">
                  <c:v>1344736.4921320528</c:v>
                </c:pt>
                <c:pt idx="16">
                  <c:v>1344736.4921320528</c:v>
                </c:pt>
                <c:pt idx="17">
                  <c:v>1344736.4921320528</c:v>
                </c:pt>
                <c:pt idx="18">
                  <c:v>1344736.4921320528</c:v>
                </c:pt>
                <c:pt idx="19">
                  <c:v>1344736.4921320528</c:v>
                </c:pt>
                <c:pt idx="20">
                  <c:v>837966.86181601079</c:v>
                </c:pt>
                <c:pt idx="21">
                  <c:v>837966.86181601079</c:v>
                </c:pt>
                <c:pt idx="22">
                  <c:v>837966.86181601079</c:v>
                </c:pt>
                <c:pt idx="23">
                  <c:v>837966.86181601079</c:v>
                </c:pt>
                <c:pt idx="24">
                  <c:v>837966.86181601079</c:v>
                </c:pt>
                <c:pt idx="25">
                  <c:v>837966.86181601079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1B-420F-9440-9E649DB1EB1F}"/>
            </c:ext>
          </c:extLst>
        </c:ser>
        <c:ser>
          <c:idx val="1"/>
          <c:order val="1"/>
          <c:tx>
            <c:strRef>
              <c:f>'Annual Cost Comparison'!$AA$3:$AD$3</c:f>
              <c:strCache>
                <c:ptCount val="1"/>
                <c:pt idx="0">
                  <c:v>O&amp;M - Regionalization with Area Communities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'Annual Cost Comparison'!$A$4:$A$29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'Annual Cost Comparison'!$AB$4:$AB$29</c:f>
              <c:numCache>
                <c:formatCode>_("$"* #,##0_);_("$"* \(#,##0\);_("$"* "-"??_);_(@_)</c:formatCode>
                <c:ptCount val="26"/>
                <c:pt idx="0">
                  <c:v>658130.60739755142</c:v>
                </c:pt>
                <c:pt idx="1">
                  <c:v>677874.52561947796</c:v>
                </c:pt>
                <c:pt idx="2">
                  <c:v>698210.76138806227</c:v>
                </c:pt>
                <c:pt idx="3">
                  <c:v>719157.08422970411</c:v>
                </c:pt>
                <c:pt idx="4">
                  <c:v>740731.79675659526</c:v>
                </c:pt>
                <c:pt idx="5">
                  <c:v>762953.75065929303</c:v>
                </c:pt>
                <c:pt idx="6">
                  <c:v>785842.36317907192</c:v>
                </c:pt>
                <c:pt idx="7">
                  <c:v>809417.63407444418</c:v>
                </c:pt>
                <c:pt idx="8">
                  <c:v>833700.1630966774</c:v>
                </c:pt>
                <c:pt idx="9">
                  <c:v>858711.16798957775</c:v>
                </c:pt>
                <c:pt idx="10">
                  <c:v>1022694.2117421817</c:v>
                </c:pt>
                <c:pt idx="11">
                  <c:v>1053375.038094447</c:v>
                </c:pt>
                <c:pt idx="12">
                  <c:v>1084976.2892372804</c:v>
                </c:pt>
                <c:pt idx="13">
                  <c:v>1117525.5779143989</c:v>
                </c:pt>
                <c:pt idx="14">
                  <c:v>1151051.3452518308</c:v>
                </c:pt>
                <c:pt idx="15">
                  <c:v>1185582.8856093858</c:v>
                </c:pt>
                <c:pt idx="16">
                  <c:v>1221150.372177667</c:v>
                </c:pt>
                <c:pt idx="17">
                  <c:v>1257784.8833429972</c:v>
                </c:pt>
                <c:pt idx="18">
                  <c:v>1295518.429843287</c:v>
                </c:pt>
                <c:pt idx="19">
                  <c:v>1334383.9827385857</c:v>
                </c:pt>
                <c:pt idx="20">
                  <c:v>1374415.5022207431</c:v>
                </c:pt>
                <c:pt idx="21">
                  <c:v>1415647.9672873651</c:v>
                </c:pt>
                <c:pt idx="22">
                  <c:v>1458117.4063059865</c:v>
                </c:pt>
                <c:pt idx="23">
                  <c:v>1501860.9284951661</c:v>
                </c:pt>
                <c:pt idx="24">
                  <c:v>1546916.7563500209</c:v>
                </c:pt>
                <c:pt idx="25">
                  <c:v>1593324.2590405215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1B-420F-9440-9E649DB1E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2288472"/>
        <c:axId val="382416664"/>
      </c:barChart>
      <c:lineChart>
        <c:grouping val="standard"/>
        <c:varyColors val="0"/>
        <c:ser>
          <c:idx val="3"/>
          <c:order val="2"/>
          <c:tx>
            <c:strRef>
              <c:f>'Annual Cost Comparison'!$AO$3:$AQ$3</c:f>
              <c:strCache>
                <c:ptCount val="1"/>
                <c:pt idx="0">
                  <c:v>Total Annual Costs - Sioux Falls Regionalization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'Annual Cost Comparison'!$AP$4:$AP$29</c:f>
              <c:numCache>
                <c:formatCode>"$"#,##0_);[Red]\("$"#,##0\)</c:formatCode>
                <c:ptCount val="26"/>
                <c:pt idx="0">
                  <c:v>1429929.2861778091</c:v>
                </c:pt>
                <c:pt idx="1">
                  <c:v>1883916.5808773446</c:v>
                </c:pt>
                <c:pt idx="2">
                  <c:v>1854892.7230798102</c:v>
                </c:pt>
                <c:pt idx="3">
                  <c:v>1985508.3690919951</c:v>
                </c:pt>
                <c:pt idx="4">
                  <c:v>2030884.5898022382</c:v>
                </c:pt>
                <c:pt idx="5">
                  <c:v>2194734.7624901393</c:v>
                </c:pt>
                <c:pt idx="6">
                  <c:v>2269941.5348190032</c:v>
                </c:pt>
                <c:pt idx="7">
                  <c:v>2482586.5314879664</c:v>
                </c:pt>
                <c:pt idx="8">
                  <c:v>2575734.4174616812</c:v>
                </c:pt>
                <c:pt idx="9">
                  <c:v>2710865.9552749093</c:v>
                </c:pt>
                <c:pt idx="10">
                  <c:v>2774658.0153194517</c:v>
                </c:pt>
                <c:pt idx="11">
                  <c:v>3017979.320673978</c:v>
                </c:pt>
                <c:pt idx="12">
                  <c:v>3090365.2636076622</c:v>
                </c:pt>
                <c:pt idx="13">
                  <c:v>3295554.6764980932</c:v>
                </c:pt>
                <c:pt idx="14">
                  <c:v>3396267.1097222436</c:v>
                </c:pt>
                <c:pt idx="15">
                  <c:v>3713685.4049776718</c:v>
                </c:pt>
                <c:pt idx="16">
                  <c:v>3690151.2125437586</c:v>
                </c:pt>
                <c:pt idx="17">
                  <c:v>4022823.6392957354</c:v>
                </c:pt>
                <c:pt idx="18">
                  <c:v>4125706.0136468098</c:v>
                </c:pt>
                <c:pt idx="19">
                  <c:v>4421195.4797526039</c:v>
                </c:pt>
                <c:pt idx="20">
                  <c:v>4074129.8045604238</c:v>
                </c:pt>
                <c:pt idx="21">
                  <c:v>4430533.7844823143</c:v>
                </c:pt>
                <c:pt idx="22">
                  <c:v>4597808.2326493654</c:v>
                </c:pt>
                <c:pt idx="23">
                  <c:v>4870493.0676254258</c:v>
                </c:pt>
                <c:pt idx="24">
                  <c:v>5050206.1587776244</c:v>
                </c:pt>
                <c:pt idx="25">
                  <c:v>5422714.9068630412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B1B-420F-9440-9E649DB1E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2288472"/>
        <c:axId val="382416664"/>
      </c:lineChart>
      <c:catAx>
        <c:axId val="38228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416664"/>
        <c:crosses val="autoZero"/>
        <c:auto val="1"/>
        <c:lblAlgn val="ctr"/>
        <c:lblOffset val="100"/>
        <c:noMultiLvlLbl val="0"/>
      </c:catAx>
      <c:valAx>
        <c:axId val="382416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288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F5D51-36DE-434F-89BC-145723ABA77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32ECF-E1C2-47ED-B765-A7D4CD02F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64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35AB4489-4192-4BEC-B262-5A545782B7E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74508"/>
            <a:ext cx="5607711" cy="3659842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324AB1E4-6B64-4089-8B96-14E7BE05F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9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AB1E4-6B64-4089-8B96-14E7BE05F3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6814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/>
          <a:p>
            <a:fld id="{760C3050-1899-447D-B9E8-4F1A0CA979A6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/>
          <a:lstStyle/>
          <a:p>
            <a:fld id="{48215505-89D9-40E9-9A1B-0E6051094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626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/>
          <a:p>
            <a:fld id="{760C3050-1899-447D-B9E8-4F1A0CA979A6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/>
          <a:lstStyle/>
          <a:p>
            <a:fld id="{48215505-89D9-40E9-9A1B-0E6051094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8223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286" y="499534"/>
            <a:ext cx="9533257" cy="862736"/>
          </a:xfrm>
        </p:spPr>
        <p:txBody>
          <a:bodyPr>
            <a:normAutofit/>
          </a:bodyPr>
          <a:lstStyle>
            <a:lvl1pPr>
              <a:defRPr sz="5000" b="1">
                <a:effectLst>
                  <a:outerShdw blurRad="50800" dist="25400" dir="2700000" algn="tl" rotWithShape="0">
                    <a:prstClr val="black">
                      <a:alpha val="17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76656" y="1652238"/>
            <a:ext cx="10753725" cy="4125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2989441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/>
          <a:p>
            <a:fld id="{760C3050-1899-447D-B9E8-4F1A0CA979A6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/>
          <a:lstStyle/>
          <a:p>
            <a:fld id="{48215505-89D9-40E9-9A1B-0E6051094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9750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/>
          <a:p>
            <a:fld id="{760C3050-1899-447D-B9E8-4F1A0CA979A6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/>
          <a:lstStyle/>
          <a:p>
            <a:fld id="{48215505-89D9-40E9-9A1B-0E6051094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021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/>
          <a:p>
            <a:fld id="{760C3050-1899-447D-B9E8-4F1A0CA979A6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/>
          <a:lstStyle/>
          <a:p>
            <a:fld id="{48215505-89D9-40E9-9A1B-0E6051094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0537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/>
          <a:p>
            <a:fld id="{760C3050-1899-447D-B9E8-4F1A0CA979A6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/>
          <a:lstStyle/>
          <a:p>
            <a:fld id="{48215505-89D9-40E9-9A1B-0E6051094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2273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/>
          <a:p>
            <a:fld id="{760C3050-1899-447D-B9E8-4F1A0CA979A6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/>
          <a:lstStyle/>
          <a:p>
            <a:fld id="{48215505-89D9-40E9-9A1B-0E6051094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3800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/>
          <a:p>
            <a:fld id="{760C3050-1899-447D-B9E8-4F1A0CA979A6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8215505-89D9-40E9-9A1B-0E6051094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4535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60C3050-1899-447D-B9E8-4F1A0CA979A6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8215505-89D9-40E9-9A1B-0E6051094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16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4"/>
            <a:ext cx="9533257" cy="86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1652238"/>
            <a:ext cx="10753725" cy="4125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264575"/>
            <a:ext cx="12192000" cy="5943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50918" y="6351163"/>
            <a:ext cx="9406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Wastewater Regionalization Preliminary Engineering Study |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Communities of Harrisburg, Tea, and Worthing, SD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B - Banner Logo new w tagline black.jp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00000" contrast="-82000"/>
            <a:grayscl/>
            <a:biLevel thresh="50000"/>
          </a:blip>
          <a:srcRect b="39928"/>
          <a:stretch>
            <a:fillRect/>
          </a:stretch>
        </p:blipFill>
        <p:spPr bwMode="auto">
          <a:xfrm>
            <a:off x="10190481" y="6453246"/>
            <a:ext cx="1621667" cy="2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13" y="228915"/>
            <a:ext cx="1370144" cy="128062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224437"/>
            <a:ext cx="12192000" cy="548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0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8275" indent="-168275" algn="l" defTabSz="914400" rtl="0" eaLnBrk="1" latinLnBrk="0" hangingPunct="1">
        <a:lnSpc>
          <a:spcPct val="85000"/>
        </a:lnSpc>
        <a:spcBef>
          <a:spcPts val="1300"/>
        </a:spcBef>
        <a:buClr>
          <a:schemeClr val="accent6"/>
        </a:buClr>
        <a:buSzPct val="70000"/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5475" indent="-168275" algn="l" defTabSz="914400" rtl="0" eaLnBrk="1" latinLnBrk="0" hangingPunct="1">
        <a:lnSpc>
          <a:spcPct val="85000"/>
        </a:lnSpc>
        <a:spcBef>
          <a:spcPts val="600"/>
        </a:spcBef>
        <a:buClr>
          <a:schemeClr val="tx2">
            <a:lumMod val="75000"/>
          </a:schemeClr>
        </a:buClr>
        <a:buSzPct val="70000"/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82675" indent="-168275" algn="l" defTabSz="914400" rtl="0" eaLnBrk="1" latinLnBrk="0" hangingPunct="1">
        <a:lnSpc>
          <a:spcPct val="85000"/>
        </a:lnSpc>
        <a:spcBef>
          <a:spcPts val="600"/>
        </a:spcBef>
        <a:buClr>
          <a:schemeClr val="accent1"/>
        </a:buClr>
        <a:buSzPct val="70000"/>
        <a:buFont typeface="Arial" panose="020B0604020202020204" pitchFamily="34" charset="0"/>
        <a:buChar char="•"/>
        <a:defRPr sz="22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256" y="1741656"/>
            <a:ext cx="10782300" cy="1898287"/>
          </a:xfrm>
        </p:spPr>
        <p:txBody>
          <a:bodyPr>
            <a:no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Wastewater Regionalization Preliminary Engineering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690" y="3728827"/>
            <a:ext cx="9228201" cy="115346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communities of</a:t>
            </a:r>
          </a:p>
          <a:p>
            <a:pPr>
              <a:spcBef>
                <a:spcPts val="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Harrisburg, Tea, and Worthing, SD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530" y="3643824"/>
            <a:ext cx="2209964" cy="2065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5849323"/>
            <a:ext cx="12192000" cy="1031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6" descr="Tea, South Dako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16" y="6098121"/>
            <a:ext cx="1347798" cy="62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ityofworthing.com/images/worthing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23" y="6163539"/>
            <a:ext cx="1705539" cy="43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1" y="6085546"/>
            <a:ext cx="2335200" cy="469094"/>
          </a:xfrm>
          <a:prstGeom prst="rect">
            <a:avLst/>
          </a:prstGeom>
        </p:spPr>
      </p:pic>
      <p:pic>
        <p:nvPicPr>
          <p:cNvPr id="13" name="Picture 12" descr="B - Banner Logo new w tagline black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39928"/>
          <a:stretch>
            <a:fillRect/>
          </a:stretch>
        </p:blipFill>
        <p:spPr bwMode="auto">
          <a:xfrm>
            <a:off x="9539719" y="6253100"/>
            <a:ext cx="2029587" cy="29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0" y="5829476"/>
            <a:ext cx="12192000" cy="548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86690" y="5052731"/>
            <a:ext cx="21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4, 2016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720" y="366431"/>
            <a:ext cx="28203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by: Tanya Miller, PE </a:t>
            </a: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Joe Munson, PE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16425" y="472659"/>
            <a:ext cx="1866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Banner Associates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097763" y="481114"/>
            <a:ext cx="3110" cy="36576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985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282" y="1170473"/>
            <a:ext cx="6519863" cy="542919"/>
          </a:xfrm>
        </p:spPr>
        <p:txBody>
          <a:bodyPr>
            <a:noAutofit/>
          </a:bodyPr>
          <a:lstStyle/>
          <a:p>
            <a:r>
              <a:rPr lang="en-US" dirty="0"/>
              <a:t>Capital Cost for Regional Wastewater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92668051"/>
              </p:ext>
            </p:extLst>
          </p:nvPr>
        </p:nvGraphicFramePr>
        <p:xfrm>
          <a:off x="977830" y="2259995"/>
          <a:ext cx="10058023" cy="292548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085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023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SBR Phase  I &amp; II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SBR - No Phasing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Activated Sludge Phase I &amp; II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Activated Sludge </a:t>
                      </a:r>
                    </a:p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 Phasing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3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</a:rPr>
                        <a:t>Treatment Plant Costs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u="none" strike="noStrike" dirty="0">
                          <a:effectLst/>
                          <a:latin typeface="Calibri" panose="020F0502020204030204" pitchFamily="34" charset="0"/>
                        </a:rPr>
                        <a:t> $  29,819,100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u="none" strike="noStrike" dirty="0">
                          <a:effectLst/>
                          <a:latin typeface="Calibri" panose="020F0502020204030204" pitchFamily="34" charset="0"/>
                        </a:rPr>
                        <a:t> $  30,238,800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u="none" strike="noStrike" dirty="0">
                          <a:effectLst/>
                          <a:latin typeface="Calibri" panose="020F0502020204030204" pitchFamily="34" charset="0"/>
                        </a:rPr>
                        <a:t> $  39,802,400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u="none" strike="noStrike" dirty="0">
                          <a:effectLst/>
                          <a:latin typeface="Calibri" panose="020F0502020204030204" pitchFamily="34" charset="0"/>
                        </a:rPr>
                        <a:t> $  36,085,400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3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</a:rPr>
                        <a:t>Force Main/ Outfall Costs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u="none" strike="noStrike" dirty="0">
                          <a:effectLst/>
                          <a:latin typeface="Calibri" panose="020F0502020204030204" pitchFamily="34" charset="0"/>
                        </a:rPr>
                        <a:t> $  22,316,600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u="none" strike="noStrike" dirty="0">
                          <a:effectLst/>
                          <a:latin typeface="Calibri" panose="020F0502020204030204" pitchFamily="34" charset="0"/>
                        </a:rPr>
                        <a:t> $  22,316,600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u="none" strike="noStrike" dirty="0">
                          <a:effectLst/>
                          <a:latin typeface="Calibri" panose="020F0502020204030204" pitchFamily="34" charset="0"/>
                        </a:rPr>
                        <a:t> $  16,575,300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u="none" strike="noStrike" dirty="0">
                          <a:effectLst/>
                          <a:latin typeface="Calibri" panose="020F0502020204030204" pitchFamily="34" charset="0"/>
                        </a:rPr>
                        <a:t> $  16,575,300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650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Total Construction Costs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u="none" strike="noStrike" dirty="0">
                          <a:effectLst/>
                          <a:latin typeface="Calibri" panose="020F0502020204030204" pitchFamily="34" charset="0"/>
                        </a:rPr>
                        <a:t> $  52,135,700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u="none" strike="noStrike" dirty="0">
                          <a:effectLst/>
                          <a:latin typeface="Calibri" panose="020F0502020204030204" pitchFamily="34" charset="0"/>
                        </a:rPr>
                        <a:t> $  52,555,400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u="none" strike="noStrike" dirty="0">
                          <a:effectLst/>
                          <a:latin typeface="Calibri" panose="020F0502020204030204" pitchFamily="34" charset="0"/>
                        </a:rPr>
                        <a:t> $  56,377,700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u="none" strike="noStrike" dirty="0">
                          <a:effectLst/>
                          <a:latin typeface="Calibri" panose="020F0502020204030204" pitchFamily="34" charset="0"/>
                        </a:rPr>
                        <a:t> $  52,660,700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" y="790828"/>
            <a:ext cx="2115620" cy="211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44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39835217"/>
              </p:ext>
            </p:extLst>
          </p:nvPr>
        </p:nvGraphicFramePr>
        <p:xfrm>
          <a:off x="1144771" y="1691860"/>
          <a:ext cx="9548110" cy="403277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819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3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999">
                  <a:extLst>
                    <a:ext uri="{9D8B030D-6E8A-4147-A177-3AD203B41FA5}">
                      <a16:colId xmlns:a16="http://schemas.microsoft.com/office/drawing/2014/main" xmlns="" val="1439845274"/>
                    </a:ext>
                  </a:extLst>
                </a:gridCol>
                <a:gridCol w="19121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066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418" marT="9418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Peak Capacity (MGD)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Cost Adjusted to 2016 per ENR Index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Treatment Plant Construction Cost per Gallon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Regional WWTP Alternatives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418" marT="94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SBR Phase I&amp;II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40" marR="9418" marT="94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</a:rPr>
                        <a:t>5.40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</a:rPr>
                        <a:t> $           29,819,100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</a:rPr>
                        <a:t>$</a:t>
                      </a:r>
                      <a:r>
                        <a:rPr lang="en-US" sz="1700" b="1" u="none" strike="noStrike" baseline="0" dirty="0">
                          <a:effectLst/>
                        </a:rPr>
                        <a:t> </a:t>
                      </a:r>
                      <a:r>
                        <a:rPr lang="en-US" sz="1700" b="1" u="none" strike="noStrike" dirty="0">
                          <a:effectLst/>
                        </a:rPr>
                        <a:t>5.52 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SBR - No Phasing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40" marR="9418" marT="94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</a:rPr>
                        <a:t>5.40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</a:rPr>
                        <a:t> $           30,238,800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</a:rPr>
                        <a:t> $  5.60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Activated Sludge - Phase I&amp;II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40" marR="9418" marT="94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</a:rPr>
                        <a:t>5.40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</a:rPr>
                        <a:t> $           39,802,400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</a:rPr>
                        <a:t> $ 7.37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Activated Sludge - No Phasing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40" marR="9418" marT="94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</a:rPr>
                        <a:t>5.40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</a:rPr>
                        <a:t> $           36,085,400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</a:rPr>
                        <a:t> $  6.68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Lennox WWTP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418" marT="94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</a:rPr>
                        <a:t>0.67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</a:rPr>
                        <a:t> $              3,928,572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</a:rPr>
                        <a:t> $</a:t>
                      </a:r>
                      <a:r>
                        <a:rPr lang="en-US" sz="1700" b="1" u="none" strike="noStrike" baseline="0" dirty="0">
                          <a:effectLst/>
                        </a:rPr>
                        <a:t> </a:t>
                      </a:r>
                      <a:r>
                        <a:rPr lang="en-US" sz="1700" b="1" u="none" strike="noStrike" dirty="0">
                          <a:effectLst/>
                        </a:rPr>
                        <a:t>5.86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CostWorks Packaged WWTP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9418" marT="94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</a:rPr>
                        <a:t>5.00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</a:rPr>
                        <a:t> $           30,750,000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</a:rPr>
                        <a:t> $ 6.15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0644" y="829124"/>
            <a:ext cx="6728927" cy="862736"/>
          </a:xfrm>
        </p:spPr>
        <p:txBody>
          <a:bodyPr>
            <a:normAutofit fontScale="90000"/>
          </a:bodyPr>
          <a:lstStyle/>
          <a:p>
            <a:r>
              <a:rPr lang="en-US" dirty="0"/>
              <a:t>Are the WWTP costs realistic?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2" y="506984"/>
            <a:ext cx="1783716" cy="1768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0077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4" r="6586"/>
          <a:stretch/>
        </p:blipFill>
        <p:spPr>
          <a:xfrm>
            <a:off x="0" y="0"/>
            <a:ext cx="12192000" cy="62246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827" y="923925"/>
            <a:ext cx="6882048" cy="471487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65123" y="2089503"/>
            <a:ext cx="6111703" cy="32063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Scope included comparing:</a:t>
            </a:r>
          </a:p>
          <a:p>
            <a:pPr marL="457200" lvl="1" indent="-228600">
              <a:spcBef>
                <a:spcPts val="1800"/>
              </a:spcBef>
              <a:buClr>
                <a:schemeClr val="accent6"/>
              </a:buClr>
            </a:pPr>
            <a:r>
              <a:rPr lang="en-US" dirty="0"/>
              <a:t>Cost of regional wastewater plant</a:t>
            </a:r>
          </a:p>
          <a:p>
            <a:pPr marL="457200" lvl="1" indent="-228600">
              <a:spcBef>
                <a:spcPts val="1800"/>
              </a:spcBef>
              <a:buClr>
                <a:schemeClr val="accent6"/>
              </a:buClr>
            </a:pPr>
            <a:r>
              <a:rPr lang="en-US" dirty="0"/>
              <a:t>Cost of regionalization with Sioux Falls</a:t>
            </a:r>
          </a:p>
          <a:p>
            <a:pPr marL="457200" lvl="1" indent="-228600">
              <a:spcBef>
                <a:spcPts val="1800"/>
              </a:spcBef>
              <a:buClr>
                <a:schemeClr val="accent6"/>
              </a:buClr>
            </a:pPr>
            <a:r>
              <a:rPr lang="en-US" dirty="0"/>
              <a:t>Cost of recommended treatment alternative in each community’s report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498" y="1246088"/>
            <a:ext cx="3897378" cy="914591"/>
          </a:xfrm>
        </p:spPr>
        <p:txBody>
          <a:bodyPr/>
          <a:lstStyle/>
          <a:p>
            <a:r>
              <a:rPr lang="en-US" dirty="0"/>
              <a:t>Intent of Study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13" y="228915"/>
            <a:ext cx="1370144" cy="128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76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Sioux Falls Regionalization </a:t>
            </a:r>
            <a:r>
              <a:rPr lang="en-US" b="0" dirty="0"/>
              <a:t>|</a:t>
            </a:r>
            <a:r>
              <a:rPr lang="en-US" dirty="0"/>
              <a:t> Volume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652238"/>
            <a:ext cx="8915213" cy="4125627"/>
          </a:xfrm>
        </p:spPr>
        <p:txBody>
          <a:bodyPr>
            <a:normAutofit/>
          </a:bodyPr>
          <a:lstStyle/>
          <a:p>
            <a:pPr marL="168275" lvl="3" indent="-168275">
              <a:spcBef>
                <a:spcPts val="1300"/>
              </a:spcBef>
              <a:buClr>
                <a:schemeClr val="accent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 charge = $15.60 per month  </a:t>
            </a:r>
          </a:p>
          <a:p>
            <a:pPr marL="168275" lvl="3" indent="-168275">
              <a:spcBef>
                <a:spcPts val="2400"/>
              </a:spcBef>
              <a:buClr>
                <a:schemeClr val="accent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Volume charge of $4.01 per 1,000 gallons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Equalization credit = $0.44 per 1,000 gallons for 30 days of available storage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Treatment credit of $0.55 per 1,000 gallons </a:t>
            </a:r>
          </a:p>
          <a:p>
            <a:pPr marL="168275" lvl="3" indent="-168275">
              <a:spcBef>
                <a:spcPts val="2400"/>
              </a:spcBef>
              <a:buClr>
                <a:schemeClr val="accent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Rates and treatment credits were assumed to increase 3% annually to account for inflation.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302" y="2648340"/>
            <a:ext cx="2951583" cy="29515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736389" y="3379628"/>
            <a:ext cx="970488" cy="170816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en-US" sz="105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2161534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Sioux Falls Regionalization </a:t>
            </a:r>
            <a:r>
              <a:rPr lang="en-US" b="0" dirty="0"/>
              <a:t>|</a:t>
            </a:r>
            <a:r>
              <a:rPr lang="en-US" dirty="0"/>
              <a:t> SDC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2" t="33511" r="2176" b="-1"/>
          <a:stretch/>
        </p:blipFill>
        <p:spPr>
          <a:xfrm>
            <a:off x="3634501" y="1704390"/>
            <a:ext cx="6778461" cy="402460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614832"/>
              </p:ext>
            </p:extLst>
          </p:nvPr>
        </p:nvGraphicFramePr>
        <p:xfrm>
          <a:off x="1558211" y="1704390"/>
          <a:ext cx="8854751" cy="402460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89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648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528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WATER METER SIZE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(INCH)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REGIONAL WASTEWATER SYSTEM DEVELOPMENT CHARGE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(PER METER)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</a:rPr>
                        <a:t>5/8” to 3/4”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1C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$ 2,391</a:t>
                      </a:r>
                      <a:endParaRPr lang="en-US" sz="1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</a:rPr>
                        <a:t>1”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$ 5,978</a:t>
                      </a:r>
                      <a:endParaRPr lang="en-US" sz="1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7CDE5">
                        <a:alpha val="8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</a:rPr>
                        <a:t>1 ½”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1C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$ 11,954</a:t>
                      </a:r>
                      <a:endParaRPr lang="en-US" sz="1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5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</a:rPr>
                        <a:t>2”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$ 19,127</a:t>
                      </a:r>
                      <a:endParaRPr lang="en-US" sz="1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7CDE5">
                        <a:alpha val="8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5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</a:rPr>
                        <a:t>3”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1C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$ 35,863</a:t>
                      </a:r>
                      <a:endParaRPr lang="en-US" sz="1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</a:rPr>
                        <a:t>4”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$ 60,000</a:t>
                      </a:r>
                      <a:endParaRPr lang="en-US" sz="1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7CDE5">
                        <a:alpha val="8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244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819639" y="2761861"/>
            <a:ext cx="1815635" cy="29160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Sioux Falls Regionalization </a:t>
            </a:r>
            <a:r>
              <a:rPr lang="en-US" b="0" dirty="0"/>
              <a:t>|</a:t>
            </a:r>
            <a:r>
              <a:rPr lang="en-US" dirty="0"/>
              <a:t> Cost to Connect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14442" y="2956016"/>
            <a:ext cx="1620832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Total Cost for Communities to Connect is $25.6 Million</a:t>
            </a:r>
          </a:p>
        </p:txBody>
      </p:sp>
      <p:sp>
        <p:nvSpPr>
          <p:cNvPr id="12" name="Bent-Up Arrow 11"/>
          <p:cNvSpPr/>
          <p:nvPr/>
        </p:nvSpPr>
        <p:spPr>
          <a:xfrm>
            <a:off x="9181323" y="4636901"/>
            <a:ext cx="1831548" cy="907946"/>
          </a:xfrm>
          <a:prstGeom prst="bentUpArrow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707919"/>
              </p:ext>
            </p:extLst>
          </p:nvPr>
        </p:nvGraphicFramePr>
        <p:xfrm>
          <a:off x="649993" y="1464907"/>
          <a:ext cx="8788701" cy="436431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248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2473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WATER METER SIZE (INCH)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CITY OF HARRISBURG, SD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CITY OF TEA, SD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CITY OF WORTHING, SD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10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NUMBER OF METERS</a:t>
                      </a:r>
                      <a:endParaRPr lang="en-U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SYSTEM DEVELOPMENT CHARGES</a:t>
                      </a:r>
                      <a:endParaRPr lang="en-U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NUMBER OF METERS</a:t>
                      </a:r>
                      <a:endParaRPr lang="en-U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SYSTEM DEVELOPMENT CHARGES</a:t>
                      </a:r>
                      <a:endParaRPr lang="en-U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NUMBER OF METERS</a:t>
                      </a:r>
                      <a:endParaRPr lang="en-U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SYSTEM DEVELOPMENT CHARGES</a:t>
                      </a:r>
                      <a:endParaRPr lang="en-U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5/8” to 3/4”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1,714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$4,098,174 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1,374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$3,285,234 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348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$832,068 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1”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$173,362 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$179,340 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$0 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½”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$131,494 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$633,562 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$0 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2”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$401,667 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$191,270 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$38,254 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3”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$107,589 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$71,726 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$0 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4”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$60,000 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$420,000 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$0 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Totals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1,779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$4,972,286</a:t>
                      </a: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1828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1,476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$4,781,132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350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$870,322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9451">
                <a:tc gridSpan="2"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Force Main Cost for Sioux Falls Connection/Extension</a:t>
                      </a:r>
                    </a:p>
                  </a:txBody>
                  <a:tcPr marT="9525" marB="0" anchor="ctr">
                    <a:lnL w="12700" cmpd="sng">
                      <a:noFill/>
                    </a:lnL>
                    <a:lnB w="12700" cmpd="sng"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$3,736,736 </a:t>
                      </a:r>
                    </a:p>
                  </a:txBody>
                  <a:tcPr marL="68580" marR="182880" marT="0" marB="0" anchor="ctr">
                    <a:lnB w="127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182880" marT="0" marB="0" anchor="ctr">
                    <a:lnB w="12700" cmpd="sng"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$6,530,879 </a:t>
                      </a:r>
                    </a:p>
                  </a:txBody>
                  <a:tcPr marL="0" marR="182880" marT="9525" marB="0" anchor="ctr">
                    <a:lnB w="12700" cmpd="sng"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82880" marT="9525" marB="0" anchor="ctr">
                    <a:lnB w="127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$4,721,500 </a:t>
                      </a:r>
                    </a:p>
                  </a:txBody>
                  <a:tcPr marL="0" marR="182880" marT="9525" marB="0" anchor="ctr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121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19900" y="1567543"/>
            <a:ext cx="3474720" cy="4390158"/>
          </a:xfrm>
          <a:prstGeom prst="round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411923" y="1567543"/>
            <a:ext cx="3474720" cy="439015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8203946" y="1567543"/>
            <a:ext cx="3474720" cy="43901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262" y="550366"/>
            <a:ext cx="9533257" cy="862736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Recommended Alternatives in Prior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2546" y="1933553"/>
            <a:ext cx="3017520" cy="2591037"/>
          </a:xfrm>
        </p:spPr>
        <p:txBody>
          <a:bodyPr>
            <a:noAutofit/>
          </a:bodyPr>
          <a:lstStyle/>
          <a:p>
            <a:pPr marL="0" indent="0" algn="ctr">
              <a:lnSpc>
                <a:spcPct val="95000"/>
              </a:lnSpc>
              <a:spcBef>
                <a:spcPts val="600"/>
              </a:spcBef>
              <a:buNone/>
            </a:pPr>
            <a:r>
              <a:rPr lang="en-US" sz="2800" u="sng" dirty="0">
                <a:solidFill>
                  <a:schemeClr val="bg1"/>
                </a:solidFill>
              </a:rPr>
              <a:t>Wastewater</a:t>
            </a:r>
          </a:p>
          <a:p>
            <a:pPr marL="0" indent="0" algn="ctr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2800" u="sng" dirty="0">
                <a:solidFill>
                  <a:schemeClr val="bg1"/>
                </a:solidFill>
              </a:rPr>
              <a:t>Facility Plan</a:t>
            </a:r>
          </a:p>
          <a:p>
            <a:pPr marL="233363" lvl="1" indent="-233363">
              <a:lnSpc>
                <a:spcPct val="95000"/>
              </a:lnSpc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Expansion of lagoons</a:t>
            </a:r>
          </a:p>
          <a:p>
            <a:pPr marL="233363" lvl="1" indent="-233363">
              <a:lnSpc>
                <a:spcPct val="95000"/>
              </a:lnSpc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Lowest capital cost at $0.934 million (Jan. 2006)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6" descr="Tea, South Dako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11" y="4881429"/>
            <a:ext cx="1986107" cy="92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ityofworthing.com/images/worthing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122" y="5045041"/>
            <a:ext cx="2322841" cy="59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48500" y="1933553"/>
            <a:ext cx="3017520" cy="1460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8275" indent="-168275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Clr>
                <a:schemeClr val="accent6"/>
              </a:buClr>
              <a:buSzPct val="70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5475" indent="-1682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2675" indent="-1682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220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5000"/>
              </a:lnSpc>
              <a:spcBef>
                <a:spcPts val="600"/>
              </a:spcBef>
              <a:buNone/>
            </a:pPr>
            <a:r>
              <a:rPr lang="en-US" sz="2800" u="sng" dirty="0">
                <a:solidFill>
                  <a:schemeClr val="bg1"/>
                </a:solidFill>
              </a:rPr>
              <a:t>Water/Wastewater Master Plan Update</a:t>
            </a:r>
          </a:p>
          <a:p>
            <a:pPr marL="168275" lvl="1">
              <a:lnSpc>
                <a:spcPct val="95000"/>
              </a:lnSpc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Regionalization with Sioux Falls</a:t>
            </a:r>
          </a:p>
          <a:p>
            <a:pPr marL="168275" lvl="1">
              <a:lnSpc>
                <a:spcPct val="95000"/>
              </a:lnSpc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Lowest capital cost at $10.18 million (March 2014)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36867" y="1933553"/>
            <a:ext cx="3017520" cy="2880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8275" indent="-168275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Clr>
                <a:schemeClr val="accent6"/>
              </a:buClr>
              <a:buSzPct val="70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5475" indent="-1682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2675" indent="-1682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220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5000"/>
              </a:lnSpc>
              <a:spcBef>
                <a:spcPts val="600"/>
              </a:spcBef>
              <a:buNone/>
            </a:pPr>
            <a:r>
              <a:rPr lang="en-US" sz="2800" u="sng" dirty="0">
                <a:solidFill>
                  <a:schemeClr val="bg1"/>
                </a:solidFill>
              </a:rPr>
              <a:t>Wastewater Facilities Plan</a:t>
            </a:r>
          </a:p>
          <a:p>
            <a:pPr marL="233363" lvl="1" indent="-233363">
              <a:lnSpc>
                <a:spcPct val="95000"/>
              </a:lnSpc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Total Retention</a:t>
            </a:r>
          </a:p>
          <a:p>
            <a:pPr marL="233363" lvl="1" indent="-233363">
              <a:lnSpc>
                <a:spcPct val="95000"/>
              </a:lnSpc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Lowest capital cost at $11.040 million (Dec. 2014) for a population of 10,353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02" y="4743584"/>
            <a:ext cx="1527981" cy="119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00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893" y="566209"/>
            <a:ext cx="9533257" cy="862736"/>
          </a:xfrm>
        </p:spPr>
        <p:txBody>
          <a:bodyPr/>
          <a:lstStyle/>
          <a:p>
            <a:r>
              <a:rPr lang="en-US" dirty="0"/>
              <a:t>Challenges Comparing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65289" y="1530276"/>
            <a:ext cx="7758015" cy="4154500"/>
          </a:xfrm>
        </p:spPr>
        <p:txBody>
          <a:bodyPr>
            <a:noAutofit/>
          </a:bodyPr>
          <a:lstStyle/>
          <a:p>
            <a:pPr marL="171450" lvl="1" indent="-171450">
              <a:lnSpc>
                <a:spcPct val="95000"/>
              </a:lnSpc>
              <a:spcBef>
                <a:spcPts val="1800"/>
              </a:spcBef>
              <a:buClr>
                <a:schemeClr val="accent6"/>
              </a:buClr>
            </a:pPr>
            <a:r>
              <a:rPr lang="en-US" dirty="0"/>
              <a:t>Tea study didn’t include annual SDC costs in</a:t>
            </a:r>
          </a:p>
          <a:p>
            <a:pPr marL="233363" lvl="1" indent="0">
              <a:lnSpc>
                <a:spcPct val="95000"/>
              </a:lnSpc>
              <a:spcBef>
                <a:spcPts val="0"/>
              </a:spcBef>
              <a:buClr>
                <a:schemeClr val="accent6"/>
              </a:buClr>
              <a:buNone/>
            </a:pPr>
            <a:r>
              <a:rPr lang="en-US" dirty="0"/>
              <a:t>Sioux Falls regionalization option </a:t>
            </a:r>
          </a:p>
          <a:p>
            <a:pPr marL="858838" lvl="2">
              <a:lnSpc>
                <a:spcPct val="95000"/>
              </a:lnSpc>
            </a:pPr>
            <a:r>
              <a:rPr lang="en-US" sz="2400" dirty="0"/>
              <a:t>Report indicated that cost would be paid by developers</a:t>
            </a:r>
          </a:p>
          <a:p>
            <a:pPr marL="171450" lvl="1" indent="-171450">
              <a:lnSpc>
                <a:spcPct val="95000"/>
              </a:lnSpc>
              <a:spcBef>
                <a:spcPts val="1800"/>
              </a:spcBef>
              <a:buClr>
                <a:schemeClr val="accent6"/>
              </a:buClr>
            </a:pPr>
            <a:r>
              <a:rPr lang="en-US" dirty="0"/>
              <a:t>Difficult to determine design flows from the Harrisburg Study</a:t>
            </a:r>
          </a:p>
          <a:p>
            <a:pPr marL="171450" lvl="1" indent="-171450">
              <a:lnSpc>
                <a:spcPct val="95000"/>
              </a:lnSpc>
              <a:spcBef>
                <a:spcPts val="1800"/>
              </a:spcBef>
              <a:buClr>
                <a:schemeClr val="accent6"/>
              </a:buClr>
            </a:pPr>
            <a:r>
              <a:rPr lang="en-US" dirty="0"/>
              <a:t>Difficult to compare mechanical plant against lagoon system</a:t>
            </a:r>
          </a:p>
          <a:p>
            <a:pPr marL="858838" lvl="2">
              <a:lnSpc>
                <a:spcPct val="95000"/>
              </a:lnSpc>
              <a:tabLst>
                <a:tab pos="858838" algn="l"/>
              </a:tabLst>
            </a:pPr>
            <a:r>
              <a:rPr lang="en-US" sz="2400" dirty="0"/>
              <a:t>Mechanical plant achieves a much higher level of treatment</a:t>
            </a:r>
          </a:p>
          <a:p>
            <a:pPr marL="171450" lvl="1" indent="-171450">
              <a:spcBef>
                <a:spcPts val="800"/>
              </a:spcBef>
            </a:pPr>
            <a:endParaRPr lang="en-US" dirty="0"/>
          </a:p>
          <a:p>
            <a:pPr marL="628650" lvl="2" indent="-171450">
              <a:spcBef>
                <a:spcPts val="800"/>
              </a:spcBef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14" y="1897360"/>
            <a:ext cx="2691766" cy="269176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33267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259777"/>
              </p:ext>
            </p:extLst>
          </p:nvPr>
        </p:nvGraphicFramePr>
        <p:xfrm>
          <a:off x="385661" y="1447800"/>
          <a:ext cx="11272939" cy="466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661" y="737659"/>
            <a:ext cx="9533257" cy="862736"/>
          </a:xfrm>
        </p:spPr>
        <p:txBody>
          <a:bodyPr>
            <a:noAutofit/>
          </a:bodyPr>
          <a:lstStyle/>
          <a:p>
            <a:r>
              <a:rPr lang="en-US" sz="4800" dirty="0"/>
              <a:t>Comparison of Capital Construction Costs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64" y="2157677"/>
            <a:ext cx="1920240" cy="385737"/>
          </a:xfrm>
          <a:prstGeom prst="rect">
            <a:avLst/>
          </a:prstGeom>
        </p:spPr>
      </p:pic>
      <p:pic>
        <p:nvPicPr>
          <p:cNvPr id="6" name="Picture 6" descr="Tea, South Dako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4" y="2243330"/>
            <a:ext cx="1005840" cy="46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ityofworthing.com/images/worthing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484" y="3811749"/>
            <a:ext cx="1363734" cy="3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829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4"/>
          <a:stretch/>
        </p:blipFill>
        <p:spPr>
          <a:xfrm>
            <a:off x="2876550" y="1474085"/>
            <a:ext cx="9315450" cy="4749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33"/>
          <a:stretch/>
        </p:blipFill>
        <p:spPr>
          <a:xfrm>
            <a:off x="2725000" y="1"/>
            <a:ext cx="9467000" cy="20383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1"/>
            <a:ext cx="3200401" cy="62232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88" y="2649698"/>
            <a:ext cx="2739846" cy="86273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can we compare?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19752" y="607923"/>
            <a:ext cx="7276719" cy="4125627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Present worth Analysis Comparing</a:t>
            </a:r>
          </a:p>
          <a:p>
            <a:pPr marL="512763" lvl="1">
              <a:spcBef>
                <a:spcPts val="1200"/>
              </a:spcBef>
              <a:buClr>
                <a:schemeClr val="bg1"/>
              </a:buClr>
            </a:pPr>
            <a:r>
              <a:rPr lang="en-US" sz="3000" dirty="0">
                <a:solidFill>
                  <a:schemeClr val="bg1"/>
                </a:solidFill>
              </a:rPr>
              <a:t>Capital construction costs and O&amp;M cost over 25 year planning period</a:t>
            </a:r>
          </a:p>
          <a:p>
            <a:pPr marL="1371600" lvl="2" indent="-171450">
              <a:spcBef>
                <a:spcPts val="1200"/>
              </a:spcBef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Regional treatment plant serving area communities from this study</a:t>
            </a:r>
          </a:p>
          <a:p>
            <a:pPr marL="1371600" lvl="2" indent="-171450">
              <a:spcBef>
                <a:spcPts val="1200"/>
              </a:spcBef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Regionalization with the City of Sioux Falls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022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4049486" cy="627930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91189" y="1270684"/>
            <a:ext cx="5970472" cy="4125627"/>
          </a:xfrm>
        </p:spPr>
        <p:txBody>
          <a:bodyPr>
            <a:noAutofit/>
          </a:bodyPr>
          <a:lstStyle/>
          <a:p>
            <a:pPr marL="171450" indent="-171450">
              <a:lnSpc>
                <a:spcPct val="95000"/>
              </a:lnSpc>
              <a:buClr>
                <a:schemeClr val="accent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is outgrowing their wastewater treatment system and considering</a:t>
            </a:r>
          </a:p>
          <a:p>
            <a:pPr marL="969963" lvl="1" indent="-168275">
              <a:lnSpc>
                <a:spcPct val="95000"/>
              </a:lnSpc>
              <a:spcBef>
                <a:spcPts val="1000"/>
              </a:spcBef>
              <a:buClr>
                <a:schemeClr val="tx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Expansion of their own system</a:t>
            </a:r>
          </a:p>
          <a:p>
            <a:pPr marL="969963" lvl="1" indent="-168275">
              <a:lnSpc>
                <a:spcPct val="95000"/>
              </a:lnSpc>
              <a:spcBef>
                <a:spcPts val="800"/>
              </a:spcBef>
              <a:buClr>
                <a:schemeClr val="tx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Regionalization with Sioux Falls</a:t>
            </a:r>
          </a:p>
          <a:p>
            <a:pPr marL="171450" indent="-171450">
              <a:lnSpc>
                <a:spcPct val="95000"/>
              </a:lnSpc>
              <a:spcBef>
                <a:spcPts val="2400"/>
              </a:spcBef>
              <a:buClr>
                <a:schemeClr val="accent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Another option to consider</a:t>
            </a:r>
          </a:p>
          <a:p>
            <a:pPr marL="969963" lvl="1" indent="-168275">
              <a:lnSpc>
                <a:spcPct val="95000"/>
              </a:lnSpc>
              <a:spcBef>
                <a:spcPts val="1000"/>
              </a:spcBef>
              <a:buClr>
                <a:schemeClr val="tx2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Regionalization with other communities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75" y="1431234"/>
            <a:ext cx="3466136" cy="104001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Communities Share a Common Problem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2" y="3555604"/>
            <a:ext cx="2664221" cy="2664221"/>
          </a:xfrm>
          <a:prstGeom prst="rect">
            <a:avLst/>
          </a:prstGeom>
        </p:spPr>
      </p:pic>
      <p:pic>
        <p:nvPicPr>
          <p:cNvPr id="17" name="Picture 6" descr="Tea, South Dako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06" y="3521161"/>
            <a:ext cx="1204130" cy="56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cityofworthing.com/images/worthing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810" y="5253135"/>
            <a:ext cx="1399607" cy="35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9" y="3333498"/>
            <a:ext cx="1192677" cy="9362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24437"/>
            <a:ext cx="12192000" cy="548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3960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6" y="318558"/>
            <a:ext cx="10772775" cy="814917"/>
          </a:xfrm>
        </p:spPr>
        <p:txBody>
          <a:bodyPr/>
          <a:lstStyle/>
          <a:p>
            <a:r>
              <a:rPr lang="en-US" dirty="0"/>
              <a:t>Present Worth Comparison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32696585"/>
              </p:ext>
            </p:extLst>
          </p:nvPr>
        </p:nvGraphicFramePr>
        <p:xfrm>
          <a:off x="528636" y="804333"/>
          <a:ext cx="10772775" cy="5528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5880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Cost </a:t>
            </a:r>
            <a:r>
              <a:rPr lang="en-US" b="0" dirty="0"/>
              <a:t>|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Harrisburg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635" y="2225006"/>
            <a:ext cx="4135655" cy="8307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50718" y="1695450"/>
            <a:ext cx="5164982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20-Year on Equipment and 30-Year on Structures, Low Interest Loan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369475"/>
              </p:ext>
            </p:extLst>
          </p:nvPr>
        </p:nvGraphicFramePr>
        <p:xfrm>
          <a:off x="433286" y="1362269"/>
          <a:ext cx="11242247" cy="487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6599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6" y="506706"/>
            <a:ext cx="9533257" cy="862736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8456" y="1369442"/>
            <a:ext cx="6848671" cy="4125627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Regionalization with area communities is a viable solution for wastewater treatment</a:t>
            </a:r>
          </a:p>
          <a:p>
            <a:pPr marL="690563" lvl="1" indent="-233363">
              <a:lnSpc>
                <a:spcPct val="95000"/>
              </a:lnSpc>
              <a:spcBef>
                <a:spcPts val="1400"/>
              </a:spcBef>
            </a:pPr>
            <a:r>
              <a:rPr lang="en-US" dirty="0"/>
              <a:t>It is more cost effective than regionalization with Sioux Falls</a:t>
            </a:r>
          </a:p>
          <a:p>
            <a:pPr marL="690563" lvl="1" indent="-233363">
              <a:lnSpc>
                <a:spcPct val="95000"/>
              </a:lnSpc>
              <a:spcBef>
                <a:spcPts val="1400"/>
              </a:spcBef>
            </a:pPr>
            <a:r>
              <a:rPr lang="en-US" dirty="0"/>
              <a:t>It will likely be more cost effective for Tea and Harrisburg</a:t>
            </a:r>
          </a:p>
          <a:p>
            <a:pPr marL="690563" lvl="1" indent="-233363">
              <a:lnSpc>
                <a:spcPct val="95000"/>
              </a:lnSpc>
              <a:spcBef>
                <a:spcPts val="1400"/>
              </a:spcBef>
            </a:pPr>
            <a:r>
              <a:rPr lang="en-US" dirty="0"/>
              <a:t>It may be cost effective for Worthing, depending on the WWTP location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181" y="1716834"/>
            <a:ext cx="4008083" cy="400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16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341" y="583511"/>
            <a:ext cx="9533257" cy="862736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23708" y="1670896"/>
            <a:ext cx="7963492" cy="4125627"/>
          </a:xfrm>
        </p:spPr>
        <p:txBody>
          <a:bodyPr>
            <a:normAutofit/>
          </a:bodyPr>
          <a:lstStyle/>
          <a:p>
            <a:pPr marL="233363" indent="-233363">
              <a:lnSpc>
                <a:spcPct val="95000"/>
              </a:lnSpc>
            </a:pPr>
            <a:r>
              <a:rPr lang="en-US" dirty="0"/>
              <a:t>Further discussion on regionalization with area communities</a:t>
            </a:r>
          </a:p>
          <a:p>
            <a:pPr marL="233363" indent="-233363">
              <a:lnSpc>
                <a:spcPct val="95000"/>
              </a:lnSpc>
              <a:spcBef>
                <a:spcPts val="1800"/>
              </a:spcBef>
            </a:pPr>
            <a:r>
              <a:rPr lang="en-US" dirty="0"/>
              <a:t>Further study to review full cost of communities treating wastewater on their own</a:t>
            </a:r>
          </a:p>
          <a:p>
            <a:pPr lvl="1">
              <a:lnSpc>
                <a:spcPct val="95000"/>
              </a:lnSpc>
              <a:spcBef>
                <a:spcPts val="1200"/>
              </a:spcBef>
            </a:pPr>
            <a:r>
              <a:rPr lang="en-US" sz="2700" dirty="0"/>
              <a:t>Include life cycle analysis with O&amp;M costs</a:t>
            </a:r>
          </a:p>
          <a:p>
            <a:pPr lvl="1">
              <a:lnSpc>
                <a:spcPct val="95000"/>
              </a:lnSpc>
              <a:spcBef>
                <a:spcPts val="1200"/>
              </a:spcBef>
            </a:pPr>
            <a:r>
              <a:rPr lang="en-US" sz="2700" dirty="0"/>
              <a:t>Compare alternatives on a present worth basis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6" y="1740155"/>
            <a:ext cx="3491393" cy="349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2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2439996"/>
          </a:xfrm>
        </p:spPr>
        <p:txBody>
          <a:bodyPr/>
          <a:lstStyle/>
          <a:p>
            <a:r>
              <a:rPr lang="en-US" dirty="0"/>
              <a:t>Thank you for your time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51488" y="3300560"/>
            <a:ext cx="9228201" cy="1645920"/>
          </a:xfrm>
        </p:spPr>
        <p:txBody>
          <a:bodyPr/>
          <a:lstStyle/>
          <a:p>
            <a:r>
              <a:rPr lang="en-US" dirty="0"/>
              <a:t>We welcome any questions you have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530" y="3449363"/>
            <a:ext cx="2209964" cy="2065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0" y="5849323"/>
            <a:ext cx="12192000" cy="1031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6" descr="Tea, South Dako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16" y="6098121"/>
            <a:ext cx="1347798" cy="62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ityofworthing.com/images/worthing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23" y="6163539"/>
            <a:ext cx="1705539" cy="43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1" y="6085546"/>
            <a:ext cx="2335200" cy="469094"/>
          </a:xfrm>
          <a:prstGeom prst="rect">
            <a:avLst/>
          </a:prstGeom>
        </p:spPr>
      </p:pic>
      <p:pic>
        <p:nvPicPr>
          <p:cNvPr id="14" name="Picture 13" descr="B - Banner Logo new w tagline black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39928"/>
          <a:stretch>
            <a:fillRect/>
          </a:stretch>
        </p:blipFill>
        <p:spPr bwMode="auto">
          <a:xfrm>
            <a:off x="9539719" y="6253100"/>
            <a:ext cx="2029587" cy="29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0" y="5829476"/>
            <a:ext cx="12192000" cy="548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020273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766207"/>
              </p:ext>
            </p:extLst>
          </p:nvPr>
        </p:nvGraphicFramePr>
        <p:xfrm>
          <a:off x="404711" y="1447800"/>
          <a:ext cx="11377714" cy="4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711" y="427902"/>
            <a:ext cx="9533257" cy="862736"/>
          </a:xfrm>
        </p:spPr>
        <p:txBody>
          <a:bodyPr>
            <a:normAutofit/>
          </a:bodyPr>
          <a:lstStyle/>
          <a:p>
            <a:r>
              <a:rPr lang="en-US" dirty="0"/>
              <a:t>Annual Cost per Customer </a:t>
            </a:r>
            <a:r>
              <a:rPr lang="en-US" b="0" dirty="0"/>
              <a:t>|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Harrisburg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05" y="3390900"/>
            <a:ext cx="3851152" cy="77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31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968132"/>
              </p:ext>
            </p:extLst>
          </p:nvPr>
        </p:nvGraphicFramePr>
        <p:xfrm>
          <a:off x="433285" y="1362270"/>
          <a:ext cx="11425339" cy="4638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Annual Cost per Customer </a:t>
            </a:r>
            <a:r>
              <a:rPr lang="en-US" b="0" dirty="0"/>
              <a:t>|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Tea </a:t>
            </a:r>
          </a:p>
        </p:txBody>
      </p:sp>
      <p:pic>
        <p:nvPicPr>
          <p:cNvPr id="6" name="Picture 6" descr="Tea, South Dako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6" y="3232150"/>
            <a:ext cx="2945841" cy="13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310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371403"/>
              </p:ext>
            </p:extLst>
          </p:nvPr>
        </p:nvGraphicFramePr>
        <p:xfrm>
          <a:off x="433285" y="1362270"/>
          <a:ext cx="11272939" cy="478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Annual Cost per Customer </a:t>
            </a:r>
            <a:r>
              <a:rPr lang="en-US" b="0" dirty="0"/>
              <a:t>|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Worthing </a:t>
            </a:r>
          </a:p>
        </p:txBody>
      </p:sp>
      <p:pic>
        <p:nvPicPr>
          <p:cNvPr id="6" name="Picture 2" descr="http://cityofworthing.com/images/worthing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585" y="3752926"/>
            <a:ext cx="2878174" cy="7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756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763342" y="1049296"/>
            <a:ext cx="5029084" cy="188723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04" y="3683708"/>
            <a:ext cx="3065098" cy="929921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compare costs from community’s prior studies?</a:t>
            </a:r>
          </a:p>
        </p:txBody>
      </p:sp>
      <p:sp>
        <p:nvSpPr>
          <p:cNvPr id="4" name="Rectangle 3"/>
          <p:cNvSpPr/>
          <p:nvPr/>
        </p:nvSpPr>
        <p:spPr>
          <a:xfrm>
            <a:off x="5316906" y="1427356"/>
            <a:ext cx="39219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Capital construction costs per gallon of capacity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43062" y="3151303"/>
            <a:ext cx="2468880" cy="23774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325509" y="3151303"/>
            <a:ext cx="2468880" cy="23774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78634" y="3294475"/>
            <a:ext cx="21698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Recommended alternative and mechanical treatment alternative from each community’s study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96" b="16204"/>
          <a:stretch/>
        </p:blipFill>
        <p:spPr>
          <a:xfrm>
            <a:off x="642542" y="515560"/>
            <a:ext cx="3080518" cy="20331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084794" y="3683708"/>
            <a:ext cx="1785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Regional treatment plant from this study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6888886" y="2596232"/>
            <a:ext cx="789351" cy="62865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63794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186" y="1042459"/>
            <a:ext cx="9533257" cy="862736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US" sz="4600" dirty="0"/>
              <a:t>Comparison of Capital Construction Costs per Gallon of Capacity Provided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34" y="2556496"/>
            <a:ext cx="1920240" cy="385737"/>
          </a:xfrm>
          <a:prstGeom prst="rect">
            <a:avLst/>
          </a:prstGeom>
        </p:spPr>
      </p:pic>
      <p:pic>
        <p:nvPicPr>
          <p:cNvPr id="10" name="Picture 6" descr="Tea, South Dako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352" y="2565547"/>
            <a:ext cx="1005840" cy="46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ityofworthing.com/images/worthing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709" y="2624347"/>
            <a:ext cx="1363734" cy="3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25396"/>
              </p:ext>
            </p:extLst>
          </p:nvPr>
        </p:nvGraphicFramePr>
        <p:xfrm>
          <a:off x="395186" y="1905194"/>
          <a:ext cx="10992481" cy="4152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10251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444" y="518194"/>
            <a:ext cx="10772775" cy="974704"/>
          </a:xfrm>
        </p:spPr>
        <p:txBody>
          <a:bodyPr>
            <a:normAutofit/>
          </a:bodyPr>
          <a:lstStyle/>
          <a:p>
            <a:r>
              <a:rPr lang="en-US" sz="5000" b="1" dirty="0"/>
              <a:t>Projected Wastewater Flows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17633334"/>
              </p:ext>
            </p:extLst>
          </p:nvPr>
        </p:nvGraphicFramePr>
        <p:xfrm>
          <a:off x="460444" y="1566718"/>
          <a:ext cx="11013933" cy="38823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29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6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8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18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32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55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19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433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3196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3884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38846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Year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TEA</a:t>
                      </a:r>
                      <a:endParaRPr lang="en-US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HARRISBURG</a:t>
                      </a:r>
                      <a:endParaRPr lang="en-US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WORTHING</a:t>
                      </a:r>
                      <a:endParaRPr lang="en-US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RURAL LINCOLN COUNTY</a:t>
                      </a:r>
                      <a:endParaRPr lang="en-US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REGIONAL TOTAL</a:t>
                      </a:r>
                      <a:endParaRPr lang="en-US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052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Pop.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Flow</a:t>
                      </a:r>
                      <a:r>
                        <a:rPr lang="en-US" sz="1400" b="1" u="sng" dirty="0">
                          <a:effectLst/>
                          <a:latin typeface="Calibri" panose="020F0502020204030204" pitchFamily="34" charset="0"/>
                        </a:rPr>
                        <a:t> (gal/day)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Pop.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Flow</a:t>
                      </a:r>
                      <a:r>
                        <a:rPr lang="en-US" sz="1400" b="1" u="sng" dirty="0">
                          <a:effectLst/>
                          <a:latin typeface="Calibri" panose="020F0502020204030204" pitchFamily="34" charset="0"/>
                        </a:rPr>
                        <a:t> (gal/day)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Pop.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Flow</a:t>
                      </a:r>
                      <a:r>
                        <a:rPr lang="en-US" sz="1400" b="1" u="sng" dirty="0">
                          <a:effectLst/>
                          <a:latin typeface="Calibri" panose="020F0502020204030204" pitchFamily="34" charset="0"/>
                        </a:rPr>
                        <a:t> (gal/day)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Pop.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Flow</a:t>
                      </a:r>
                      <a:r>
                        <a:rPr lang="en-US" sz="1200" b="1" u="sng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u="sng" dirty="0">
                          <a:effectLst/>
                          <a:latin typeface="Calibri" panose="020F0502020204030204" pitchFamily="34" charset="0"/>
                        </a:rPr>
                        <a:t>(gal/day)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Average Day Flow</a:t>
                      </a:r>
                      <a:r>
                        <a:rPr lang="en-US" sz="1400" b="1" u="sng" dirty="0">
                          <a:effectLst/>
                          <a:latin typeface="Calibri" panose="020F0502020204030204" pitchFamily="34" charset="0"/>
                        </a:rPr>
                        <a:t> (gal/day)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Peak Day Flow</a:t>
                      </a:r>
                      <a:r>
                        <a:rPr lang="en-US" sz="1400" b="1" u="sng" dirty="0">
                          <a:effectLst/>
                          <a:latin typeface="Calibri" panose="020F0502020204030204" pitchFamily="34" charset="0"/>
                        </a:rPr>
                        <a:t> (gal/day)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2015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4,888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586,560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4,908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490,800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1,000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100,000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1,000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100,000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1,277,360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1,916,004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2020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6,359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763,080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5,971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597,100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1,217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121,700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1,338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133,800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1,615,680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2,423,508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2025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8,106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972,720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7,265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726,500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1,480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148,000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1,791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179,100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2,026,320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3,039,446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2030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9,874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1,184,880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8,839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883,900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1,801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180,100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2,397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239,700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2,488,580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3,732,735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2035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11,642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1,397,040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10,767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1,076,700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2,191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219,100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3,207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320,700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3,013,540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4,520,367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2040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13,400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1,608,000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13,100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1,310,000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2,666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266,600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4,292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429,200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3,613,800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5,420,543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321767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18102" y="58314"/>
            <a:ext cx="1761930" cy="1966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6137"/>
            <a:ext cx="9486900" cy="6144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997" y="1770570"/>
            <a:ext cx="2048656" cy="1427584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600" dirty="0"/>
              <a:t>Pipeline Alternatives Considered</a:t>
            </a:r>
          </a:p>
        </p:txBody>
      </p:sp>
    </p:spTree>
    <p:extLst>
      <p:ext uri="{BB962C8B-B14F-4D97-AF65-F5344CB8AC3E}">
        <p14:creationId xmlns:p14="http://schemas.microsoft.com/office/powerpoint/2010/main" val="2365342801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18102" y="58314"/>
            <a:ext cx="1761930" cy="1966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308"/>
            <a:ext cx="9494120" cy="613721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1989" y="3235476"/>
            <a:ext cx="2048656" cy="1427584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600" dirty="0"/>
              <a:t>Pipeline Alternatives Considered</a:t>
            </a:r>
          </a:p>
        </p:txBody>
      </p:sp>
    </p:spTree>
    <p:extLst>
      <p:ext uri="{BB962C8B-B14F-4D97-AF65-F5344CB8AC3E}">
        <p14:creationId xmlns:p14="http://schemas.microsoft.com/office/powerpoint/2010/main" val="981901729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18102" y="58314"/>
            <a:ext cx="1761930" cy="1966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978"/>
            <a:ext cx="9486900" cy="615587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3997" y="1770570"/>
            <a:ext cx="2048656" cy="1427584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600" dirty="0"/>
              <a:t>Pipeline Alternatives Considered</a:t>
            </a:r>
          </a:p>
        </p:txBody>
      </p:sp>
    </p:spTree>
    <p:extLst>
      <p:ext uri="{BB962C8B-B14F-4D97-AF65-F5344CB8AC3E}">
        <p14:creationId xmlns:p14="http://schemas.microsoft.com/office/powerpoint/2010/main" val="3605435316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18102" y="58314"/>
            <a:ext cx="1761930" cy="1966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7645"/>
            <a:ext cx="9494121" cy="615587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3997" y="1770570"/>
            <a:ext cx="2048656" cy="1427584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600" dirty="0"/>
              <a:t>Pipeline Alternatives Considered</a:t>
            </a:r>
          </a:p>
        </p:txBody>
      </p:sp>
    </p:spTree>
    <p:extLst>
      <p:ext uri="{BB962C8B-B14F-4D97-AF65-F5344CB8AC3E}">
        <p14:creationId xmlns:p14="http://schemas.microsoft.com/office/powerpoint/2010/main" val="4211545926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002416" y="4499147"/>
            <a:ext cx="1849016" cy="143691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286" y="499534"/>
            <a:ext cx="9810171" cy="1046238"/>
          </a:xfrm>
        </p:spPr>
        <p:txBody>
          <a:bodyPr>
            <a:normAutofit fontScale="90000"/>
          </a:bodyPr>
          <a:lstStyle/>
          <a:p>
            <a:r>
              <a:rPr lang="en-US" dirty="0"/>
              <a:t>Sioux Falls Regionalization </a:t>
            </a:r>
            <a:r>
              <a:rPr lang="en-US" b="0" dirty="0"/>
              <a:t>|</a:t>
            </a:r>
            <a:r>
              <a:rPr lang="en-US" dirty="0"/>
              <a:t> Annual Costs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2936" y="4802105"/>
            <a:ext cx="1607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Assumes a 3% annual increase in rates.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031943"/>
              </p:ext>
            </p:extLst>
          </p:nvPr>
        </p:nvGraphicFramePr>
        <p:xfrm>
          <a:off x="676275" y="1652588"/>
          <a:ext cx="10753725" cy="4125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8533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Cost </a:t>
            </a:r>
            <a:r>
              <a:rPr lang="en-US" b="0" dirty="0"/>
              <a:t>|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Tea</a:t>
            </a:r>
            <a:r>
              <a:rPr lang="en-US" dirty="0"/>
              <a:t> </a:t>
            </a:r>
          </a:p>
        </p:txBody>
      </p:sp>
      <p:pic>
        <p:nvPicPr>
          <p:cNvPr id="4" name="Picture 6" descr="Tea, South Dak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1" y="2028825"/>
            <a:ext cx="2945841" cy="13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98243" y="1543147"/>
            <a:ext cx="5164982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20-Year on Equipment and 30-Year on Structures, Low Interest Loan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577312"/>
              </p:ext>
            </p:extLst>
          </p:nvPr>
        </p:nvGraphicFramePr>
        <p:xfrm>
          <a:off x="433286" y="1362269"/>
          <a:ext cx="11436981" cy="4801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2497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Cost </a:t>
            </a:r>
            <a:r>
              <a:rPr lang="en-US" b="0" dirty="0"/>
              <a:t>|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Worthing </a:t>
            </a:r>
          </a:p>
        </p:txBody>
      </p:sp>
      <p:pic>
        <p:nvPicPr>
          <p:cNvPr id="5" name="Picture 2" descr="http://cityofworthing.com/images/worthing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20" y="2121716"/>
            <a:ext cx="2878174" cy="7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9914" y="1589593"/>
            <a:ext cx="5164982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20-Year on Equipment and 30-Year on Structures, Low Interest Loan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839805"/>
              </p:ext>
            </p:extLst>
          </p:nvPr>
        </p:nvGraphicFramePr>
        <p:xfrm>
          <a:off x="433287" y="1362269"/>
          <a:ext cx="11623246" cy="4860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6703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19" y="592841"/>
            <a:ext cx="9533257" cy="862736"/>
          </a:xfrm>
        </p:spPr>
        <p:txBody>
          <a:bodyPr/>
          <a:lstStyle/>
          <a:p>
            <a:r>
              <a:rPr lang="en-US" dirty="0"/>
              <a:t>Treatment Alternatives Considered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5355" y="1738421"/>
            <a:ext cx="5790229" cy="4342214"/>
          </a:xfrm>
        </p:spPr>
        <p:txBody>
          <a:bodyPr>
            <a:noAutofit/>
          </a:bodyPr>
          <a:lstStyle/>
          <a:p>
            <a:r>
              <a:rPr lang="en-US" dirty="0"/>
              <a:t>Wastewater Plant near Worthing 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Discharging to the Beaver Creek</a:t>
            </a:r>
          </a:p>
          <a:p>
            <a:pPr lvl="1"/>
            <a:r>
              <a:rPr lang="en-US" dirty="0"/>
              <a:t>Activated Sludge Process</a:t>
            </a:r>
          </a:p>
          <a:p>
            <a:pPr>
              <a:spcBef>
                <a:spcPts val="3600"/>
              </a:spcBef>
            </a:pPr>
            <a:r>
              <a:rPr lang="en-US" dirty="0"/>
              <a:t>Wastewater Plant east of Harrisburg 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Discharging to the Big Sioux River</a:t>
            </a:r>
          </a:p>
          <a:p>
            <a:pPr lvl="1"/>
            <a:r>
              <a:rPr lang="en-US" dirty="0"/>
              <a:t>Sequencing Batch Reactor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7"/>
          <a:stretch/>
        </p:blipFill>
        <p:spPr>
          <a:xfrm>
            <a:off x="8432573" y="3696620"/>
            <a:ext cx="3295702" cy="2293634"/>
          </a:xfrm>
          <a:prstGeom prst="round2DiagRect">
            <a:avLst>
              <a:gd name="adj1" fmla="val 16667"/>
              <a:gd name="adj2" fmla="val 0"/>
            </a:avLst>
          </a:prstGeom>
          <a:ln w="7302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81" y="1622516"/>
            <a:ext cx="2962262" cy="2221697"/>
          </a:xfrm>
          <a:prstGeom prst="round2DiagRect">
            <a:avLst>
              <a:gd name="adj1" fmla="val 16667"/>
              <a:gd name="adj2" fmla="val 0"/>
            </a:avLst>
          </a:prstGeom>
          <a:ln w="7302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60597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18102" y="58314"/>
            <a:ext cx="1761930" cy="1966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7647"/>
            <a:ext cx="9494120" cy="616520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3997" y="1770570"/>
            <a:ext cx="2048656" cy="1427584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600" dirty="0"/>
              <a:t>Pipeline Alternatives Considered</a:t>
            </a:r>
          </a:p>
        </p:txBody>
      </p:sp>
    </p:spTree>
    <p:extLst>
      <p:ext uri="{BB962C8B-B14F-4D97-AF65-F5344CB8AC3E}">
        <p14:creationId xmlns:p14="http://schemas.microsoft.com/office/powerpoint/2010/main" val="197966184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18102" y="58314"/>
            <a:ext cx="1761930" cy="1966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314"/>
            <a:ext cx="9494120" cy="616520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5335" y="3636692"/>
            <a:ext cx="2048656" cy="1427584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600" dirty="0"/>
              <a:t>Pipeline Alternatives Considered</a:t>
            </a:r>
          </a:p>
        </p:txBody>
      </p:sp>
    </p:spTree>
    <p:extLst>
      <p:ext uri="{BB962C8B-B14F-4D97-AF65-F5344CB8AC3E}">
        <p14:creationId xmlns:p14="http://schemas.microsoft.com/office/powerpoint/2010/main" val="153659559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286" y="592840"/>
            <a:ext cx="9533257" cy="946711"/>
          </a:xfrm>
        </p:spPr>
        <p:txBody>
          <a:bodyPr/>
          <a:lstStyle/>
          <a:p>
            <a:r>
              <a:rPr lang="en-US" dirty="0"/>
              <a:t>Phasing for Treatment Alternatives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9"/>
          <a:stretch/>
        </p:blipFill>
        <p:spPr>
          <a:xfrm>
            <a:off x="6653108" y="1689562"/>
            <a:ext cx="5187819" cy="44779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5821" y="1689562"/>
            <a:ext cx="8005665" cy="4477974"/>
          </a:xfrm>
        </p:spPr>
        <p:txBody>
          <a:bodyPr/>
          <a:lstStyle/>
          <a:p>
            <a:pPr marL="195263" indent="-195263"/>
            <a:r>
              <a:rPr lang="en-US" dirty="0"/>
              <a:t>Build plant to meet projected 2040 needs</a:t>
            </a:r>
          </a:p>
          <a:p>
            <a:pPr marL="195263" indent="-195263">
              <a:lnSpc>
                <a:spcPct val="95000"/>
              </a:lnSpc>
              <a:spcBef>
                <a:spcPts val="2400"/>
              </a:spcBef>
            </a:pPr>
            <a:r>
              <a:rPr lang="en-US" dirty="0"/>
              <a:t>Construct in two phases due to the significant population increase that is projected</a:t>
            </a:r>
          </a:p>
          <a:p>
            <a:pPr lvl="1">
              <a:spcBef>
                <a:spcPts val="1600"/>
              </a:spcBef>
            </a:pPr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</a:rPr>
              <a:t>Phase I </a:t>
            </a:r>
            <a:r>
              <a:rPr lang="en-US" dirty="0"/>
              <a:t>- Construct to meet 2030 needs</a:t>
            </a:r>
          </a:p>
          <a:p>
            <a:pPr lvl="1">
              <a:spcBef>
                <a:spcPts val="1600"/>
              </a:spcBef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Phase II </a:t>
            </a:r>
            <a:r>
              <a:rPr lang="en-US" dirty="0"/>
              <a:t>- Plant expansion to meet 2040 needs</a:t>
            </a:r>
          </a:p>
          <a:p>
            <a:pPr lvl="2">
              <a:lnSpc>
                <a:spcPct val="95000"/>
              </a:lnSpc>
              <a:spcBef>
                <a:spcPts val="800"/>
              </a:spcBef>
            </a:pPr>
            <a:r>
              <a:rPr lang="en-US" sz="2300" dirty="0"/>
              <a:t>Add treatment to meet anticipated nitrogen and phosphorus limits.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39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18102" y="58314"/>
            <a:ext cx="1761930" cy="1966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314"/>
            <a:ext cx="9487678" cy="6179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75" y="1502228"/>
            <a:ext cx="2002004" cy="1184988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Treatment Exhibit</a:t>
            </a:r>
          </a:p>
        </p:txBody>
      </p:sp>
    </p:spTree>
    <p:extLst>
      <p:ext uri="{BB962C8B-B14F-4D97-AF65-F5344CB8AC3E}">
        <p14:creationId xmlns:p14="http://schemas.microsoft.com/office/powerpoint/2010/main" val="3774932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18102" y="58314"/>
            <a:ext cx="1761930" cy="1966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314"/>
            <a:ext cx="9479124" cy="6184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6675" y="1502228"/>
            <a:ext cx="2002004" cy="1184988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Treatment Exhibit</a:t>
            </a:r>
          </a:p>
        </p:txBody>
      </p:sp>
    </p:spTree>
    <p:extLst>
      <p:ext uri="{BB962C8B-B14F-4D97-AF65-F5344CB8AC3E}">
        <p14:creationId xmlns:p14="http://schemas.microsoft.com/office/powerpoint/2010/main" val="375351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1829</TotalTime>
  <Words>1107</Words>
  <Application>Microsoft Office PowerPoint</Application>
  <PresentationFormat>Widescreen</PresentationFormat>
  <Paragraphs>322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Metropolitan</vt:lpstr>
      <vt:lpstr>Wastewater Regionalization Preliminary Engineering Study</vt:lpstr>
      <vt:lpstr>Communities Share a Common Problem</vt:lpstr>
      <vt:lpstr>Projected Wastewater Flows</vt:lpstr>
      <vt:lpstr>Treatment Alternatives Considered</vt:lpstr>
      <vt:lpstr>Pipeline Alternatives Considered</vt:lpstr>
      <vt:lpstr>Pipeline Alternatives Considered</vt:lpstr>
      <vt:lpstr>Phasing for Treatment Alternatives</vt:lpstr>
      <vt:lpstr>Treatment Exhibit</vt:lpstr>
      <vt:lpstr>Treatment Exhibit</vt:lpstr>
      <vt:lpstr>Capital Cost for Regional Wastewater</vt:lpstr>
      <vt:lpstr>Are the WWTP costs realistic?</vt:lpstr>
      <vt:lpstr>Intent of Study</vt:lpstr>
      <vt:lpstr>Sioux Falls Regionalization | Volume Charge</vt:lpstr>
      <vt:lpstr>Sioux Falls Regionalization | SDC</vt:lpstr>
      <vt:lpstr>Sioux Falls Regionalization | Cost to Connect</vt:lpstr>
      <vt:lpstr>Recommended Alternatives in Prior Studies</vt:lpstr>
      <vt:lpstr>Challenges Comparing Costs</vt:lpstr>
      <vt:lpstr>Comparison of Capital Construction Costs</vt:lpstr>
      <vt:lpstr>What can we compare?</vt:lpstr>
      <vt:lpstr>Present Worth Comparison</vt:lpstr>
      <vt:lpstr>Annual Cost | Harrisburg </vt:lpstr>
      <vt:lpstr>Summary</vt:lpstr>
      <vt:lpstr>Recommendations</vt:lpstr>
      <vt:lpstr>Thank you for your time</vt:lpstr>
      <vt:lpstr>Annual Cost per Customer | Harrisburg </vt:lpstr>
      <vt:lpstr>Annual Cost per Customer | Tea </vt:lpstr>
      <vt:lpstr>Annual Cost per Customer | Worthing </vt:lpstr>
      <vt:lpstr>How can we compare costs from community’s prior studies?</vt:lpstr>
      <vt:lpstr>Comparison of Capital Construction Costs per Gallon of Capacity Provided </vt:lpstr>
      <vt:lpstr>Pipeline Alternatives Considered</vt:lpstr>
      <vt:lpstr>Pipeline Alternatives Considered</vt:lpstr>
      <vt:lpstr>Pipeline Alternatives Considered</vt:lpstr>
      <vt:lpstr>Pipeline Alternatives Considered</vt:lpstr>
      <vt:lpstr>Sioux Falls Regionalization | Annual Costs</vt:lpstr>
      <vt:lpstr>Annual Cost | Tea </vt:lpstr>
      <vt:lpstr>Annual Cost | Worthing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Wastewater Regionalization Preliminary Engineering Study</dc:title>
  <dc:creator>Tanya Miller</dc:creator>
  <cp:lastModifiedBy>Tanya Miller</cp:lastModifiedBy>
  <cp:revision>130</cp:revision>
  <cp:lastPrinted>2016-04-04T19:37:33Z</cp:lastPrinted>
  <dcterms:created xsi:type="dcterms:W3CDTF">2016-03-29T13:53:30Z</dcterms:created>
  <dcterms:modified xsi:type="dcterms:W3CDTF">2016-04-04T19:37:38Z</dcterms:modified>
</cp:coreProperties>
</file>